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25" r:id="rId6"/>
    <p:sldId id="331" r:id="rId7"/>
    <p:sldId id="327" r:id="rId8"/>
    <p:sldId id="328" r:id="rId9"/>
    <p:sldId id="329" r:id="rId10"/>
    <p:sldId id="271" r:id="rId11"/>
    <p:sldId id="278" r:id="rId12"/>
    <p:sldId id="336" r:id="rId13"/>
    <p:sldId id="335" r:id="rId14"/>
    <p:sldId id="333" r:id="rId15"/>
    <p:sldId id="339" r:id="rId16"/>
    <p:sldId id="340" r:id="rId17"/>
    <p:sldId id="341" r:id="rId18"/>
    <p:sldId id="267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282" r:id="rId36"/>
    <p:sldId id="342" r:id="rId37"/>
    <p:sldId id="343" r:id="rId38"/>
    <p:sldId id="344" r:id="rId39"/>
    <p:sldId id="284" r:id="rId40"/>
    <p:sldId id="346" r:id="rId41"/>
    <p:sldId id="285" r:id="rId42"/>
    <p:sldId id="398" r:id="rId43"/>
    <p:sldId id="348" r:id="rId44"/>
    <p:sldId id="286" r:id="rId45"/>
    <p:sldId id="385" r:id="rId46"/>
    <p:sldId id="386" r:id="rId47"/>
    <p:sldId id="350" r:id="rId48"/>
    <p:sldId id="390" r:id="rId49"/>
    <p:sldId id="388" r:id="rId50"/>
    <p:sldId id="488" r:id="rId51"/>
    <p:sldId id="395" r:id="rId52"/>
    <p:sldId id="396" r:id="rId53"/>
    <p:sldId id="397" r:id="rId54"/>
    <p:sldId id="402" r:id="rId55"/>
    <p:sldId id="404" r:id="rId56"/>
    <p:sldId id="405" r:id="rId57"/>
    <p:sldId id="406" r:id="rId58"/>
    <p:sldId id="407" r:id="rId59"/>
    <p:sldId id="408" r:id="rId60"/>
    <p:sldId id="414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65" r:id="rId69"/>
    <p:sldId id="466" r:id="rId70"/>
    <p:sldId id="467" r:id="rId71"/>
    <p:sldId id="468" r:id="rId72"/>
    <p:sldId id="469" r:id="rId73"/>
    <p:sldId id="471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FBAF-A654-4740-9614-4DDEDD971BF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4BD98-DC88-4403-A9D3-CB520245055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4BD98-DC88-4403-A9D3-CB520245055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关系图"/>
          <p:cNvPicPr>
            <a:picLocks noChangeAspect="1"/>
          </p:cNvPicPr>
          <p:nvPr/>
        </p:nvPicPr>
        <p:blipFill>
          <a:blip r:embed="rId2"/>
          <a:srcRect r="2528" b="10909"/>
          <a:stretch>
            <a:fillRect/>
          </a:stretch>
        </p:blipFill>
        <p:spPr>
          <a:xfrm>
            <a:off x="239184" y="692150"/>
            <a:ext cx="11885083" cy="611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7" y="549275"/>
            <a:ext cx="12192000" cy="151130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ChangeArrowheads="1"/>
          </p:cNvSpPr>
          <p:nvPr>
            <p:ph type="subTitle" idx="1"/>
          </p:nvPr>
        </p:nvSpPr>
        <p:spPr>
          <a:xfrm>
            <a:off x="2544233" y="2492375"/>
            <a:ext cx="7393517" cy="122237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056" name="Rectangle 8"/>
          <p:cNvSpPr>
            <a:spLocks noChangeArrowheads="1"/>
          </p:cNvSpPr>
          <p:nvPr>
            <p:ph type="ctrTitle"/>
          </p:nvPr>
        </p:nvSpPr>
        <p:spPr>
          <a:xfrm>
            <a:off x="1007533" y="620713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11" name="Rectangle 4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7B27B6E-E55D-4325-8AB3-9358735E38CB}" type="datetime1">
              <a:rPr lang="en-US" smtClean="0"/>
            </a:fld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Rectangle 6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31ABE5E-D0C2-408D-95E6-624C29106FB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13FDE63-899C-4483-91B4-0DB25AA943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71600" y="952500"/>
            <a:ext cx="10820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 userDrawn="1"/>
        </p:nvSpPr>
        <p:spPr>
          <a:xfrm>
            <a:off x="1155700" y="749300"/>
            <a:ext cx="328610" cy="317501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A523156-FF57-4402-881B-CB11F70E6F8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05B82D4-132B-412F-AAA8-66A49DB52A6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C6CB15E-EAB0-4B43-8090-B6024CDDBE9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F51C72B-567F-4ABB-9984-40814FBCE3E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7E5F753-D1D7-4125-B785-D37666019608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90CEA69-BCA9-48D1-B857-F6666CAEB37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2B52DAA-E68B-4643-8E44-42CE3B8D1B60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117" y="333375"/>
            <a:ext cx="12192000" cy="1009650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>
                  <a:alpha val="53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27" name="Picture 3" descr="关系图"/>
          <p:cNvPicPr>
            <a:picLocks noChangeAspect="1"/>
          </p:cNvPicPr>
          <p:nvPr/>
        </p:nvPicPr>
        <p:blipFill>
          <a:blip r:embed="rId12"/>
          <a:srcRect t="1094" r="8122" b="13318"/>
          <a:stretch>
            <a:fillRect/>
          </a:stretch>
        </p:blipFill>
        <p:spPr>
          <a:xfrm>
            <a:off x="7730067" y="4438650"/>
            <a:ext cx="4453467" cy="233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5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30" name="Rectangle 6"/>
          <p:cNvSpPr>
            <a:spLocks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BA6D7460-C38B-41E6-847B-B0D62E4C31BB}" type="datetime1">
              <a:rPr lang="en-US" smtClean="0"/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8" grpId="0" bldLvl="0"/>
    </p:bld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7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9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3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4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5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17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Môn</a:t>
            </a:r>
            <a:r>
              <a:rPr lang="en-US" dirty="0" smtClean="0"/>
              <a:t>: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br>
              <a:rPr lang="en-US" dirty="0" smtClean="0"/>
            </a:br>
            <a:r>
              <a:rPr lang="en-US" dirty="0" smtClean="0"/>
              <a:t>(Object Oriented Programming)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Chương</a:t>
            </a:r>
            <a:r>
              <a:rPr lang="en-US" sz="2800" dirty="0"/>
              <a:t> 4.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thừa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Đa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Java</a:t>
            </a:r>
            <a:endParaRPr lang="en-US" sz="2800" dirty="0"/>
          </a:p>
          <a:p>
            <a:r>
              <a:rPr lang="en-US" sz="2800" b="1" dirty="0" smtClean="0"/>
              <a:t> </a:t>
            </a:r>
            <a:endParaRPr lang="en-US" sz="2800" dirty="0"/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610" y="439103"/>
            <a:ext cx="8780780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Biểu</a:t>
            </a:r>
            <a:r>
              <a:rPr sz="2800" spc="-33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16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diễn</a:t>
            </a:r>
            <a:r>
              <a:rPr sz="2800" spc="-33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22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quan</a:t>
            </a:r>
            <a:r>
              <a:rPr sz="2800" spc="-34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13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hệ</a:t>
            </a:r>
            <a:r>
              <a:rPr sz="2800" spc="-32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8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kế</a:t>
            </a:r>
            <a:r>
              <a:rPr sz="2800" spc="-33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7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thừa </a:t>
            </a:r>
            <a:r>
              <a:rPr sz="2800" spc="2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trong</a:t>
            </a:r>
            <a:r>
              <a:rPr sz="2800" spc="-31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16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biểu</a:t>
            </a:r>
            <a:r>
              <a:rPr sz="2800" spc="-34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17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đồ</a:t>
            </a:r>
            <a:r>
              <a:rPr sz="2800" spc="-33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z="2800" spc="21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  <a:sym typeface="+mn-ea"/>
              </a:rPr>
              <a:t>lớp</a:t>
            </a:r>
            <a:endParaRPr sz="2800" spc="7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0552" y="1817954"/>
            <a:ext cx="3246755" cy="71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Dùng </a:t>
            </a:r>
            <a:r>
              <a:rPr sz="24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mũi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2400" spc="-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i="1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4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giác </a:t>
            </a:r>
            <a:r>
              <a:rPr sz="24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rỗng </a:t>
            </a:r>
            <a:r>
              <a:rPr sz="2400" spc="-1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ở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đầu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09447" y="3119297"/>
            <a:ext cx="1525905" cy="902335"/>
            <a:chOff x="5485447" y="3119297"/>
            <a:chExt cx="1525905" cy="902335"/>
          </a:xfrm>
        </p:grpSpPr>
        <p:sp>
          <p:nvSpPr>
            <p:cNvPr id="5" name="object 5"/>
            <p:cNvSpPr/>
            <p:nvPr/>
          </p:nvSpPr>
          <p:spPr>
            <a:xfrm>
              <a:off x="6545135" y="3152965"/>
              <a:ext cx="162941" cy="15963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86399" y="3120250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86399" y="3120250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010400" y="3120250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255"/>
              </a:spcBef>
            </a:pPr>
            <a:r>
              <a:rPr sz="1800" spc="40" dirty="0">
                <a:latin typeface="Arial" panose="020B0604020202020204"/>
                <a:cs typeface="Arial" panose="020B0604020202020204"/>
              </a:rPr>
              <a:t>Nguoi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30988" y="3465372"/>
            <a:ext cx="2404745" cy="2239645"/>
            <a:chOff x="4606988" y="3465372"/>
            <a:chExt cx="2404745" cy="2239645"/>
          </a:xfrm>
        </p:grpSpPr>
        <p:sp>
          <p:nvSpPr>
            <p:cNvPr id="10" name="object 10"/>
            <p:cNvSpPr/>
            <p:nvPr/>
          </p:nvSpPr>
          <p:spPr>
            <a:xfrm>
              <a:off x="5486400" y="3466325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66676" y="4836223"/>
              <a:ext cx="162940" cy="1595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07941" y="4803419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07941" y="4803419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131940" y="4803419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255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SinhVien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30988" y="4033837"/>
            <a:ext cx="3242945" cy="1671320"/>
            <a:chOff x="4606988" y="4033837"/>
            <a:chExt cx="3242945" cy="1671320"/>
          </a:xfrm>
        </p:grpSpPr>
        <p:sp>
          <p:nvSpPr>
            <p:cNvPr id="16" name="object 16"/>
            <p:cNvSpPr/>
            <p:nvPr/>
          </p:nvSpPr>
          <p:spPr>
            <a:xfrm>
              <a:off x="6015037" y="4033837"/>
              <a:ext cx="165735" cy="1657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07941" y="5149494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69941" y="4146295"/>
              <a:ext cx="698500" cy="657225"/>
            </a:xfrm>
            <a:custGeom>
              <a:avLst/>
              <a:gdLst/>
              <a:ahLst/>
              <a:cxnLst/>
              <a:rect l="l" t="t" r="r" b="b"/>
              <a:pathLst>
                <a:path w="698500" h="657225">
                  <a:moveTo>
                    <a:pt x="698373" y="0"/>
                  </a:moveTo>
                  <a:lnTo>
                    <a:pt x="0" y="657097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383335" y="4836223"/>
              <a:ext cx="162941" cy="159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24600" y="4803419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24600" y="4803419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848600" y="4803419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255"/>
              </a:spcBef>
            </a:pPr>
            <a:r>
              <a:rPr sz="1800" spc="-35" dirty="0">
                <a:latin typeface="Arial" panose="020B0604020202020204"/>
                <a:cs typeface="Arial" panose="020B0604020202020204"/>
              </a:rPr>
              <a:t>GiaoVien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47710" y="4033710"/>
            <a:ext cx="1525905" cy="1671320"/>
            <a:chOff x="6323710" y="4033710"/>
            <a:chExt cx="1525905" cy="1671320"/>
          </a:xfrm>
        </p:grpSpPr>
        <p:sp>
          <p:nvSpPr>
            <p:cNvPr id="24" name="object 24"/>
            <p:cNvSpPr/>
            <p:nvPr/>
          </p:nvSpPr>
          <p:spPr>
            <a:xfrm>
              <a:off x="6324599" y="5149494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37871" y="4033710"/>
              <a:ext cx="165735" cy="1658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50329" y="4146295"/>
              <a:ext cx="636270" cy="657225"/>
            </a:xfrm>
            <a:custGeom>
              <a:avLst/>
              <a:gdLst/>
              <a:ahLst/>
              <a:cxnLst/>
              <a:rect l="l" t="t" r="r" b="b"/>
              <a:pathLst>
                <a:path w="636270" h="657225">
                  <a:moveTo>
                    <a:pt x="0" y="0"/>
                  </a:moveTo>
                  <a:lnTo>
                    <a:pt x="636270" y="657097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2742247" y="3119297"/>
            <a:ext cx="1525905" cy="902335"/>
            <a:chOff x="1218247" y="3119297"/>
            <a:chExt cx="1525905" cy="902335"/>
          </a:xfrm>
        </p:grpSpPr>
        <p:sp>
          <p:nvSpPr>
            <p:cNvPr id="28" name="object 28"/>
            <p:cNvSpPr/>
            <p:nvPr/>
          </p:nvSpPr>
          <p:spPr>
            <a:xfrm>
              <a:off x="2277935" y="3152965"/>
              <a:ext cx="162940" cy="15963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9200" y="3120250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19200" y="3120250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743200" y="3120250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441960">
              <a:lnSpc>
                <a:spcPct val="100000"/>
              </a:lnSpc>
              <a:spcBef>
                <a:spcPts val="255"/>
              </a:spcBef>
            </a:pPr>
            <a:r>
              <a:rPr sz="1800" spc="40" dirty="0">
                <a:latin typeface="Arial" panose="020B0604020202020204"/>
                <a:cs typeface="Arial" panose="020B0604020202020204"/>
              </a:rPr>
              <a:t>Nguoi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42247" y="3465372"/>
            <a:ext cx="1525905" cy="2253615"/>
            <a:chOff x="1218247" y="3465372"/>
            <a:chExt cx="1525905" cy="2253615"/>
          </a:xfrm>
        </p:grpSpPr>
        <p:sp>
          <p:nvSpPr>
            <p:cNvPr id="33" name="object 33"/>
            <p:cNvSpPr/>
            <p:nvPr/>
          </p:nvSpPr>
          <p:spPr>
            <a:xfrm>
              <a:off x="1219200" y="3466325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77935" y="4850066"/>
              <a:ext cx="162940" cy="159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19200" y="4817275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19200" y="4817275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743200" y="4817274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255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SinhVien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42311" y="4039425"/>
            <a:ext cx="1525905" cy="1679575"/>
            <a:chOff x="1218311" y="4039425"/>
            <a:chExt cx="1525905" cy="1679575"/>
          </a:xfrm>
        </p:grpSpPr>
        <p:sp>
          <p:nvSpPr>
            <p:cNvPr id="39" name="object 39"/>
            <p:cNvSpPr/>
            <p:nvPr/>
          </p:nvSpPr>
          <p:spPr>
            <a:xfrm>
              <a:off x="1921065" y="4039425"/>
              <a:ext cx="146558" cy="1619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19200" y="5163350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981200" y="4196588"/>
              <a:ext cx="13335" cy="621030"/>
            </a:xfrm>
            <a:custGeom>
              <a:avLst/>
              <a:gdLst/>
              <a:ahLst/>
              <a:cxnLst/>
              <a:rect l="l" t="t" r="r" b="b"/>
              <a:pathLst>
                <a:path w="13335" h="621029">
                  <a:moveTo>
                    <a:pt x="13207" y="0"/>
                  </a:moveTo>
                  <a:lnTo>
                    <a:pt x="0" y="620649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  <p:sp>
        <p:nvSpPr>
          <p:cNvPr id="43" name="object 2"/>
          <p:cNvSpPr txBox="1">
            <a:spLocks noGrp="1"/>
          </p:cNvSpPr>
          <p:nvPr/>
        </p:nvSpPr>
        <p:spPr>
          <a:xfrm>
            <a:off x="1298727" y="1595577"/>
            <a:ext cx="4677410" cy="3822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3335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35" dirty="0">
                <a:solidFill>
                  <a:schemeClr val="tx1"/>
                </a:solidFill>
              </a:rPr>
              <a:t>Cây</a:t>
            </a:r>
            <a:r>
              <a:rPr sz="2400" spc="-350" dirty="0">
                <a:solidFill>
                  <a:schemeClr val="tx1"/>
                </a:solidFill>
              </a:rPr>
              <a:t> </a:t>
            </a:r>
            <a:r>
              <a:rPr sz="2400" spc="220" dirty="0">
                <a:solidFill>
                  <a:schemeClr val="tx1"/>
                </a:solidFill>
              </a:rPr>
              <a:t>phân</a:t>
            </a:r>
            <a:r>
              <a:rPr sz="2400" spc="-350" dirty="0">
                <a:solidFill>
                  <a:schemeClr val="tx1"/>
                </a:solidFill>
              </a:rPr>
              <a:t> </a:t>
            </a:r>
            <a:r>
              <a:rPr sz="2400" spc="300" dirty="0">
                <a:solidFill>
                  <a:schemeClr val="tx1"/>
                </a:solidFill>
              </a:rPr>
              <a:t>cấp</a:t>
            </a:r>
            <a:r>
              <a:rPr sz="2400" spc="-335" dirty="0">
                <a:solidFill>
                  <a:schemeClr val="tx1"/>
                </a:solidFill>
              </a:rPr>
              <a:t> </a:t>
            </a:r>
            <a:r>
              <a:rPr sz="2400" spc="85" dirty="0">
                <a:solidFill>
                  <a:schemeClr val="tx1"/>
                </a:solidFill>
              </a:rPr>
              <a:t>kế</a:t>
            </a:r>
            <a:r>
              <a:rPr sz="2400" spc="-340" dirty="0">
                <a:solidFill>
                  <a:schemeClr val="tx1"/>
                </a:solidFill>
              </a:rPr>
              <a:t> </a:t>
            </a:r>
            <a:r>
              <a:rPr sz="2400" spc="75" dirty="0">
                <a:solidFill>
                  <a:schemeClr val="tx1"/>
                </a:solidFill>
              </a:rPr>
              <a:t>thừa</a:t>
            </a:r>
            <a:endParaRPr sz="2400" spc="7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4497" y="296684"/>
            <a:ext cx="467741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5" dirty="0">
                <a:solidFill>
                  <a:schemeClr val="tx1"/>
                </a:solidFill>
              </a:rPr>
              <a:t>Cây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220" dirty="0">
                <a:solidFill>
                  <a:schemeClr val="tx1"/>
                </a:solidFill>
              </a:rPr>
              <a:t>phân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300" dirty="0">
                <a:solidFill>
                  <a:schemeClr val="tx1"/>
                </a:solidFill>
              </a:rPr>
              <a:t>cấp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442" y="1817954"/>
            <a:ext cx="4005579" cy="29845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86385" marR="5080" indent="-274320">
              <a:lnSpc>
                <a:spcPts val="2590"/>
              </a:lnSpc>
              <a:spcBef>
                <a:spcPts val="43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Cấu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trúc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phân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cấp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hình </a:t>
            </a:r>
            <a:r>
              <a:rPr sz="24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cây, 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biểu diễn </a:t>
            </a:r>
            <a:r>
              <a:rPr sz="24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mối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quan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hệ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giữa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</a:t>
            </a:r>
            <a:r>
              <a:rPr sz="2400" spc="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47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Dẫn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xuất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trực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tiếp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dẫn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xuất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trực </a:t>
            </a:r>
            <a:r>
              <a:rPr sz="20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tiếp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2000" spc="-3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49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Dẫn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xuất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gián</a:t>
            </a:r>
            <a:r>
              <a:rPr sz="24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tiếp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20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dẫn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xuất </a:t>
            </a:r>
            <a:r>
              <a:rPr sz="20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gián </a:t>
            </a:r>
            <a:r>
              <a:rPr sz="20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tiếp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2000" spc="-2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457247" y="1872411"/>
            <a:ext cx="1525905" cy="902335"/>
            <a:chOff x="6933247" y="1872411"/>
            <a:chExt cx="1525905" cy="902335"/>
          </a:xfrm>
        </p:grpSpPr>
        <p:sp>
          <p:nvSpPr>
            <p:cNvPr id="5" name="object 5"/>
            <p:cNvSpPr/>
            <p:nvPr/>
          </p:nvSpPr>
          <p:spPr>
            <a:xfrm>
              <a:off x="7992935" y="1906079"/>
              <a:ext cx="162941" cy="15963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34199" y="1873364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30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34199" y="1873364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30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458200" y="1873364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38430" algn="ctr">
              <a:lnSpc>
                <a:spcPct val="100000"/>
              </a:lnSpc>
              <a:spcBef>
                <a:spcPts val="250"/>
              </a:spcBef>
            </a:pPr>
            <a:r>
              <a:rPr sz="1800" spc="-40" dirty="0">
                <a:latin typeface="Arial" panose="020B0604020202020204"/>
                <a:cs typeface="Arial" panose="020B0604020202020204"/>
              </a:rPr>
              <a:t>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57247" y="2218486"/>
            <a:ext cx="1525905" cy="2253615"/>
            <a:chOff x="6933247" y="2218486"/>
            <a:chExt cx="1525905" cy="2253615"/>
          </a:xfrm>
        </p:grpSpPr>
        <p:sp>
          <p:nvSpPr>
            <p:cNvPr id="10" name="object 10"/>
            <p:cNvSpPr/>
            <p:nvPr/>
          </p:nvSpPr>
          <p:spPr>
            <a:xfrm>
              <a:off x="6934199" y="2219439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5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5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92935" y="3603180"/>
              <a:ext cx="162941" cy="159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934199" y="3570338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34199" y="3570338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458200" y="3570338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7305" algn="ctr">
              <a:lnSpc>
                <a:spcPct val="100000"/>
              </a:lnSpc>
              <a:spcBef>
                <a:spcPts val="255"/>
              </a:spcBef>
            </a:pPr>
            <a:r>
              <a:rPr sz="1800" spc="-170" dirty="0">
                <a:latin typeface="Arial" panose="020B0604020202020204"/>
                <a:cs typeface="Arial" panose="020B0604020202020204"/>
              </a:rPr>
              <a:t>B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457247" y="2792539"/>
            <a:ext cx="1525905" cy="3380740"/>
            <a:chOff x="6933247" y="2792539"/>
            <a:chExt cx="1525905" cy="3380740"/>
          </a:xfrm>
        </p:grpSpPr>
        <p:sp>
          <p:nvSpPr>
            <p:cNvPr id="16" name="object 16"/>
            <p:cNvSpPr/>
            <p:nvPr/>
          </p:nvSpPr>
          <p:spPr>
            <a:xfrm>
              <a:off x="7636065" y="2792539"/>
              <a:ext cx="14655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34199" y="3916413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96199" y="2949701"/>
              <a:ext cx="13335" cy="621030"/>
            </a:xfrm>
            <a:custGeom>
              <a:avLst/>
              <a:gdLst/>
              <a:ahLst/>
              <a:cxnLst/>
              <a:rect l="l" t="t" r="r" b="b"/>
              <a:pathLst>
                <a:path w="13334" h="621029">
                  <a:moveTo>
                    <a:pt x="13207" y="0"/>
                  </a:moveTo>
                  <a:lnTo>
                    <a:pt x="0" y="620649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92935" y="5304599"/>
              <a:ext cx="162941" cy="159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34199" y="5271884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1524000" y="0"/>
                  </a:moveTo>
                  <a:lnTo>
                    <a:pt x="0" y="0"/>
                  </a:lnTo>
                  <a:lnTo>
                    <a:pt x="0" y="900315"/>
                  </a:lnTo>
                  <a:lnTo>
                    <a:pt x="1524000" y="900315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934199" y="5271884"/>
              <a:ext cx="1524000" cy="900430"/>
            </a:xfrm>
            <a:custGeom>
              <a:avLst/>
              <a:gdLst/>
              <a:ahLst/>
              <a:cxnLst/>
              <a:rect l="l" t="t" r="r" b="b"/>
              <a:pathLst>
                <a:path w="1524000" h="900429">
                  <a:moveTo>
                    <a:pt x="0" y="900315"/>
                  </a:moveTo>
                  <a:lnTo>
                    <a:pt x="1524000" y="900315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00315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458200" y="5271884"/>
            <a:ext cx="1524000" cy="308610"/>
          </a:xfrm>
          <a:prstGeom prst="rect">
            <a:avLst/>
          </a:prstGeom>
          <a:ln w="3175">
            <a:solidFill>
              <a:srgbClr val="EE791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9210" algn="ctr">
              <a:lnSpc>
                <a:spcPct val="100000"/>
              </a:lnSpc>
              <a:spcBef>
                <a:spcPts val="255"/>
              </a:spcBef>
            </a:pPr>
            <a:r>
              <a:rPr sz="1800" spc="-190" dirty="0">
                <a:latin typeface="Arial" panose="020B0604020202020204"/>
                <a:cs typeface="Arial" panose="020B0604020202020204"/>
              </a:rPr>
              <a:t>C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57310" y="4493958"/>
            <a:ext cx="1525905" cy="1679575"/>
            <a:chOff x="6933310" y="4493958"/>
            <a:chExt cx="1525905" cy="1679575"/>
          </a:xfrm>
        </p:grpSpPr>
        <p:sp>
          <p:nvSpPr>
            <p:cNvPr id="24" name="object 24"/>
            <p:cNvSpPr/>
            <p:nvPr/>
          </p:nvSpPr>
          <p:spPr>
            <a:xfrm>
              <a:off x="7636065" y="4493958"/>
              <a:ext cx="14655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34199" y="5617959"/>
              <a:ext cx="1524000" cy="554355"/>
            </a:xfrm>
            <a:custGeom>
              <a:avLst/>
              <a:gdLst/>
              <a:ahLst/>
              <a:cxnLst/>
              <a:rect l="l" t="t" r="r" b="b"/>
              <a:pathLst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54240"/>
                  </a:lnTo>
                  <a:close/>
                </a:path>
                <a:path w="1524000" h="554354">
                  <a:moveTo>
                    <a:pt x="0" y="554240"/>
                  </a:moveTo>
                  <a:lnTo>
                    <a:pt x="1524000" y="554240"/>
                  </a:lnTo>
                  <a:lnTo>
                    <a:pt x="1524000" y="277126"/>
                  </a:lnTo>
                  <a:lnTo>
                    <a:pt x="0" y="277126"/>
                  </a:lnTo>
                  <a:lnTo>
                    <a:pt x="0" y="554240"/>
                  </a:lnTo>
                  <a:close/>
                </a:path>
              </a:pathLst>
            </a:custGeom>
            <a:ln w="31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96199" y="4651121"/>
              <a:ext cx="13335" cy="621030"/>
            </a:xfrm>
            <a:custGeom>
              <a:avLst/>
              <a:gdLst/>
              <a:ahLst/>
              <a:cxnLst/>
              <a:rect l="l" t="t" r="r" b="b"/>
              <a:pathLst>
                <a:path w="13334" h="621029">
                  <a:moveTo>
                    <a:pt x="13207" y="0"/>
                  </a:moveTo>
                  <a:lnTo>
                    <a:pt x="0" y="620775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527" y="327164"/>
            <a:ext cx="467741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5" dirty="0">
                <a:solidFill>
                  <a:schemeClr val="tx1"/>
                </a:solidFill>
              </a:rPr>
              <a:t>Cây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220" dirty="0">
                <a:solidFill>
                  <a:schemeClr val="tx1"/>
                </a:solidFill>
              </a:rPr>
              <a:t>phân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300" dirty="0">
                <a:solidFill>
                  <a:schemeClr val="tx1"/>
                </a:solidFill>
              </a:rPr>
              <a:t>cấp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442" y="1817954"/>
            <a:ext cx="6572250" cy="71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4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gọi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3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anh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chị em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(siblings)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96167" y="3322637"/>
            <a:ext cx="3136900" cy="938530"/>
            <a:chOff x="3372167" y="3322637"/>
            <a:chExt cx="3136900" cy="938530"/>
          </a:xfrm>
        </p:grpSpPr>
        <p:sp>
          <p:nvSpPr>
            <p:cNvPr id="5" name="object 5"/>
            <p:cNvSpPr/>
            <p:nvPr/>
          </p:nvSpPr>
          <p:spPr>
            <a:xfrm>
              <a:off x="4811775" y="356552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39052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80965" y="3336925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129412" y="0"/>
                  </a:moveTo>
                  <a:lnTo>
                    <a:pt x="0" y="228600"/>
                  </a:lnTo>
                  <a:lnTo>
                    <a:pt x="258825" y="228600"/>
                  </a:lnTo>
                  <a:lnTo>
                    <a:pt x="129412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80965" y="3336925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0" y="228600"/>
                  </a:moveTo>
                  <a:lnTo>
                    <a:pt x="129412" y="0"/>
                  </a:lnTo>
                  <a:lnTo>
                    <a:pt x="258825" y="22860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86454" y="3956050"/>
              <a:ext cx="3108325" cy="304800"/>
            </a:xfrm>
            <a:custGeom>
              <a:avLst/>
              <a:gdLst/>
              <a:ahLst/>
              <a:cxnLst/>
              <a:rect l="l" t="t" r="r" b="b"/>
              <a:pathLst>
                <a:path w="3108325" h="304800">
                  <a:moveTo>
                    <a:pt x="0" y="0"/>
                  </a:moveTo>
                  <a:lnTo>
                    <a:pt x="3106801" y="0"/>
                  </a:lnTo>
                </a:path>
                <a:path w="3108325" h="304800">
                  <a:moveTo>
                    <a:pt x="0" y="0"/>
                  </a:moveTo>
                  <a:lnTo>
                    <a:pt x="0" y="304800"/>
                  </a:lnTo>
                </a:path>
                <a:path w="3108325" h="304800">
                  <a:moveTo>
                    <a:pt x="3108071" y="0"/>
                  </a:moveTo>
                  <a:lnTo>
                    <a:pt x="3108071" y="304800"/>
                  </a:lnTo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7873428" y="4703762"/>
            <a:ext cx="287655" cy="1005205"/>
            <a:chOff x="6349428" y="4703762"/>
            <a:chExt cx="287655" cy="1005205"/>
          </a:xfrm>
        </p:grpSpPr>
        <p:sp>
          <p:nvSpPr>
            <p:cNvPr id="10" name="object 10"/>
            <p:cNvSpPr/>
            <p:nvPr/>
          </p:nvSpPr>
          <p:spPr>
            <a:xfrm>
              <a:off x="6494525" y="4946650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h="762000">
                  <a:moveTo>
                    <a:pt x="0" y="7620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63715" y="4718050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129539" y="0"/>
                  </a:moveTo>
                  <a:lnTo>
                    <a:pt x="0" y="228600"/>
                  </a:lnTo>
                  <a:lnTo>
                    <a:pt x="258953" y="22860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63715" y="4718050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0" y="228600"/>
                  </a:moveTo>
                  <a:lnTo>
                    <a:pt x="129539" y="0"/>
                  </a:lnTo>
                  <a:lnTo>
                    <a:pt x="258953" y="228600"/>
                  </a:lnTo>
                  <a:lnTo>
                    <a:pt x="0" y="228600"/>
                  </a:lnTo>
                  <a:close/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054665" y="4703762"/>
            <a:ext cx="1774825" cy="996950"/>
            <a:chOff x="2530665" y="4703762"/>
            <a:chExt cx="1774825" cy="996950"/>
          </a:xfrm>
        </p:grpSpPr>
        <p:sp>
          <p:nvSpPr>
            <p:cNvPr id="14" name="object 14"/>
            <p:cNvSpPr/>
            <p:nvPr/>
          </p:nvSpPr>
          <p:spPr>
            <a:xfrm>
              <a:off x="2544952" y="4946650"/>
              <a:ext cx="1746250" cy="754380"/>
            </a:xfrm>
            <a:custGeom>
              <a:avLst/>
              <a:gdLst/>
              <a:ahLst/>
              <a:cxnLst/>
              <a:rect l="l" t="t" r="r" b="b"/>
              <a:pathLst>
                <a:path w="1746250" h="754379">
                  <a:moveTo>
                    <a:pt x="0" y="352425"/>
                  </a:moveTo>
                  <a:lnTo>
                    <a:pt x="1746250" y="352425"/>
                  </a:lnTo>
                </a:path>
                <a:path w="1746250" h="754379">
                  <a:moveTo>
                    <a:pt x="0" y="352425"/>
                  </a:moveTo>
                  <a:lnTo>
                    <a:pt x="0" y="754062"/>
                  </a:lnTo>
                </a:path>
                <a:path w="1746250" h="754379">
                  <a:moveTo>
                    <a:pt x="1746250" y="352425"/>
                  </a:moveTo>
                  <a:lnTo>
                    <a:pt x="1746250" y="733425"/>
                  </a:lnTo>
                </a:path>
                <a:path w="1746250" h="754379">
                  <a:moveTo>
                    <a:pt x="841501" y="381000"/>
                  </a:moveTo>
                  <a:lnTo>
                    <a:pt x="841501" y="0"/>
                  </a:lnTo>
                </a:path>
              </a:pathLst>
            </a:custGeom>
            <a:ln w="2857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56915" y="4718050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129539" y="0"/>
                  </a:moveTo>
                  <a:lnTo>
                    <a:pt x="0" y="228600"/>
                  </a:lnTo>
                  <a:lnTo>
                    <a:pt x="258952" y="22860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56915" y="4718050"/>
              <a:ext cx="259079" cy="228600"/>
            </a:xfrm>
            <a:custGeom>
              <a:avLst/>
              <a:gdLst/>
              <a:ahLst/>
              <a:cxnLst/>
              <a:rect l="l" t="t" r="r" b="b"/>
              <a:pathLst>
                <a:path w="259079" h="228600">
                  <a:moveTo>
                    <a:pt x="0" y="228600"/>
                  </a:moveTo>
                  <a:lnTo>
                    <a:pt x="129539" y="0"/>
                  </a:lnTo>
                  <a:lnTo>
                    <a:pt x="258952" y="228600"/>
                  </a:lnTo>
                  <a:lnTo>
                    <a:pt x="0" y="228600"/>
                  </a:lnTo>
                  <a:close/>
                </a:path>
              </a:pathLst>
            </a:custGeom>
            <a:ln w="28574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622416" y="2909887"/>
            <a:ext cx="1359535" cy="318770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330"/>
              </a:spcBef>
            </a:pPr>
            <a:r>
              <a:rPr sz="1800" spc="-20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Vehicle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  <p:sp>
        <p:nvSpPr>
          <p:cNvPr id="18" name="object 18"/>
          <p:cNvSpPr txBox="1"/>
          <p:nvPr/>
        </p:nvSpPr>
        <p:spPr>
          <a:xfrm>
            <a:off x="3389376" y="5700712"/>
            <a:ext cx="1359535" cy="319405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SportCar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98084" y="5700712"/>
            <a:ext cx="1637030" cy="319405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CompactCar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65516" y="4281487"/>
            <a:ext cx="1000760" cy="319405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Moto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66355" y="5711825"/>
            <a:ext cx="1873250" cy="320040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SportMoto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16627" y="4281487"/>
            <a:ext cx="786130" cy="319405"/>
          </a:xfrm>
          <a:prstGeom prst="rect">
            <a:avLst/>
          </a:prstGeom>
          <a:solidFill>
            <a:srgbClr val="FBF3D1"/>
          </a:solidFill>
          <a:ln w="12700">
            <a:solidFill>
              <a:srgbClr val="EE791F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2C2C2C"/>
                </a:solidFill>
                <a:latin typeface="Arial" panose="020B0604020202020204"/>
                <a:cs typeface="Arial" panose="020B0604020202020204"/>
              </a:rPr>
              <a:t>Car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4327" y="327164"/>
            <a:ext cx="3811904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14" dirty="0">
                <a:solidFill>
                  <a:schemeClr val="tx1"/>
                </a:solidFill>
              </a:rPr>
              <a:t>Nguyên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30" dirty="0">
                <a:solidFill>
                  <a:schemeClr val="tx1"/>
                </a:solidFill>
              </a:rPr>
              <a:t>lý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442" y="1701101"/>
            <a:ext cx="6749415" cy="158686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4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gì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2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cha?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ts val="2160"/>
              </a:lnSpc>
              <a:spcBef>
                <a:spcPts val="104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0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0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khai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báo 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000" spc="2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20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000" spc="-9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2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0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0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</a:t>
            </a:r>
            <a:r>
              <a:rPr sz="2000" spc="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private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39125" y="2742310"/>
            <a:ext cx="7786370" cy="2287270"/>
            <a:chOff x="315125" y="2742310"/>
            <a:chExt cx="7786370" cy="2287270"/>
          </a:xfrm>
        </p:grpSpPr>
        <p:sp>
          <p:nvSpPr>
            <p:cNvPr id="5" name="object 5"/>
            <p:cNvSpPr/>
            <p:nvPr/>
          </p:nvSpPr>
          <p:spPr>
            <a:xfrm>
              <a:off x="1116012" y="3657599"/>
              <a:ext cx="6985000" cy="1371600"/>
            </a:xfrm>
            <a:custGeom>
              <a:avLst/>
              <a:gdLst/>
              <a:ahLst/>
              <a:cxnLst/>
              <a:rect l="l" t="t" r="r" b="b"/>
              <a:pathLst>
                <a:path w="6985000" h="1371600">
                  <a:moveTo>
                    <a:pt x="69850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6985000" y="1371600"/>
                  </a:lnTo>
                  <a:lnTo>
                    <a:pt x="6985000" y="0"/>
                  </a:lnTo>
                  <a:close/>
                </a:path>
              </a:pathLst>
            </a:custGeom>
            <a:solidFill>
              <a:srgbClr val="FBF3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1475" y="2748660"/>
              <a:ext cx="1131570" cy="2280920"/>
            </a:xfrm>
            <a:custGeom>
              <a:avLst/>
              <a:gdLst/>
              <a:ahLst/>
              <a:cxnLst/>
              <a:rect l="l" t="t" r="r" b="b"/>
              <a:pathLst>
                <a:path w="1131570" h="2280920">
                  <a:moveTo>
                    <a:pt x="704151" y="908938"/>
                  </a:moveTo>
                  <a:lnTo>
                    <a:pt x="704151" y="2280539"/>
                  </a:lnTo>
                </a:path>
                <a:path w="1131570" h="2280920">
                  <a:moveTo>
                    <a:pt x="704151" y="1215516"/>
                  </a:moveTo>
                  <a:lnTo>
                    <a:pt x="0" y="1215516"/>
                  </a:lnTo>
                  <a:lnTo>
                    <a:pt x="63" y="674624"/>
                  </a:lnTo>
                  <a:lnTo>
                    <a:pt x="1131023" y="0"/>
                  </a:lnTo>
                </a:path>
              </a:pathLst>
            </a:custGeom>
            <a:ln w="12700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40012" y="3657600"/>
            <a:ext cx="6985000" cy="13004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50"/>
              </a:spcBef>
            </a:pPr>
            <a:r>
              <a:rPr sz="20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viên </a:t>
            </a:r>
            <a:r>
              <a:rPr sz="2000" i="1" spc="-3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2000" i="1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0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000" i="1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000" i="1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000" i="1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truy </a:t>
            </a:r>
            <a:r>
              <a:rPr sz="2000" i="1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cập</a:t>
            </a:r>
            <a:r>
              <a:rPr sz="2000" i="1" spc="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34340" indent="-343535">
              <a:lnSpc>
                <a:spcPct val="100000"/>
              </a:lnSpc>
              <a:buFont typeface="Arial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2000" i="1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i="1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0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i="1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34340" indent="-343535">
              <a:lnSpc>
                <a:spcPct val="100000"/>
              </a:lnSpc>
              <a:buFont typeface="Arial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2000" i="1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i="1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0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i="1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34340" indent="-343535">
              <a:lnSpc>
                <a:spcPct val="100000"/>
              </a:lnSpc>
              <a:buFont typeface="Arial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2000" i="1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i="1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0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i="1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000" i="1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000" i="1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 </a:t>
            </a:r>
            <a:r>
              <a:rPr sz="2000" i="1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i="1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package </a:t>
            </a:r>
            <a:r>
              <a:rPr sz="2000" i="1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000" i="1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i="1" spc="2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3764" y="6396240"/>
            <a:ext cx="268605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68475" y="2701925"/>
          <a:ext cx="8734425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3880"/>
                <a:gridCol w="1407160"/>
                <a:gridCol w="1407795"/>
                <a:gridCol w="1407795"/>
                <a:gridCol w="1407795"/>
              </a:tblGrid>
              <a:tr h="502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EB8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public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EB8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protected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EB8C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800" i="1" dirty="0">
                          <a:solidFill>
                            <a:srgbClr val="FFFFFF"/>
                          </a:solidFill>
                          <a:latin typeface="TeXGyrePagella"/>
                          <a:cs typeface="TeXGyrePagella"/>
                        </a:rPr>
                        <a:t>m</a:t>
                      </a:r>
                      <a:r>
                        <a:rPr sz="1800" i="1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ặ</a:t>
                      </a:r>
                      <a:r>
                        <a:rPr sz="1800" i="1" dirty="0">
                          <a:solidFill>
                            <a:srgbClr val="FFFFFF"/>
                          </a:solidFill>
                          <a:latin typeface="TeXGyrePagella"/>
                          <a:cs typeface="TeXGyrePagella"/>
                        </a:rPr>
                        <a:t>c</a:t>
                      </a:r>
                      <a:r>
                        <a:rPr sz="1800" i="1" spc="-15" dirty="0">
                          <a:solidFill>
                            <a:srgbClr val="FFFFFF"/>
                          </a:solidFill>
                          <a:latin typeface="TeXGyrePagella"/>
                          <a:cs typeface="TeXGyrePagella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TeXGyrePagella"/>
                          <a:cs typeface="TeXGyrePagella"/>
                        </a:rPr>
                        <a:t>đ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ị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TeXGyrePagella"/>
                          <a:cs typeface="TeXGyrePagella"/>
                        </a:rPr>
                        <a:t>nh</a:t>
                      </a:r>
                      <a:endParaRPr sz="1800">
                        <a:latin typeface="TeXGyrePagella"/>
                        <a:cs typeface="TeXGyrePagella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EB8C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private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EB8C1"/>
                    </a:solidFill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Cùng</a:t>
                      </a:r>
                      <a:r>
                        <a:rPr sz="1800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 l</a:t>
                      </a:r>
                      <a:r>
                        <a:rPr sz="1800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ớ</a:t>
                      </a:r>
                      <a:r>
                        <a:rPr sz="1800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p</a:t>
                      </a:r>
                      <a:endParaRPr sz="1800">
                        <a:latin typeface="TeX Gyre Pagella Math"/>
                        <a:cs typeface="TeX Gyre Pagella Math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Lớp bất kỳ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ùng</a:t>
                      </a:r>
                      <a:r>
                        <a:rPr sz="1800" spc="-30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gói</a:t>
                      </a:r>
                      <a:endParaRPr sz="1800">
                        <a:latin typeface="TeX Gyre Pagella Math"/>
                        <a:cs typeface="TeX Gyre Pagella Math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L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ớ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p </a:t>
                      </a:r>
                      <a:r>
                        <a:rPr sz="1800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con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khác</a:t>
                      </a:r>
                      <a:r>
                        <a:rPr sz="1800" spc="-10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gói</a:t>
                      </a:r>
                      <a:endParaRPr sz="1800">
                        <a:latin typeface="TeX Gyre Pagella Math"/>
                        <a:cs typeface="TeX Gyre Pagella Math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L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ớ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p </a:t>
                      </a:r>
                      <a:r>
                        <a:rPr sz="1800" spc="-4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b</a:t>
                      </a:r>
                      <a:r>
                        <a:rPr sz="1800" spc="-45" dirty="0">
                          <a:solidFill>
                            <a:srgbClr val="205868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ấ</a:t>
                      </a:r>
                      <a:r>
                        <a:rPr sz="1800" spc="-45" dirty="0">
                          <a:solidFill>
                            <a:srgbClr val="20586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 </a:t>
                      </a:r>
                      <a:r>
                        <a:rPr sz="1800" spc="95" dirty="0">
                          <a:solidFill>
                            <a:srgbClr val="20586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kỳ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Georgia" panose="02040502050405020303"/>
                          <a:cs typeface="Georgia" panose="02040502050405020303"/>
                        </a:rPr>
                        <a:t>k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hác</a:t>
                      </a:r>
                      <a:r>
                        <a:rPr sz="1800" spc="-24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 </a:t>
                      </a:r>
                      <a:r>
                        <a:rPr sz="1800" spc="-5" dirty="0">
                          <a:solidFill>
                            <a:srgbClr val="205868"/>
                          </a:solidFill>
                          <a:latin typeface="TeX Gyre Pagella Math"/>
                          <a:cs typeface="TeX Gyre Pagella Math"/>
                        </a:rPr>
                        <a:t>gói</a:t>
                      </a:r>
                      <a:endParaRPr sz="1800">
                        <a:latin typeface="TeX Gyre Pagella Math"/>
                        <a:cs typeface="TeX Gyre Pagella Math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00AF50"/>
                          </a:solidFill>
                          <a:latin typeface="kiloji"/>
                          <a:cs typeface="kiloji"/>
                        </a:rPr>
                        <a:t>✔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kiloji"/>
                          <a:cs typeface="kiloji"/>
                        </a:rPr>
                        <a:t>✘</a:t>
                      </a:r>
                      <a:endParaRPr sz="1800">
                        <a:latin typeface="kiloji"/>
                        <a:cs typeface="kiloji"/>
                      </a:endParaRPr>
                    </a:p>
                  </a:txBody>
                  <a:tcPr marL="0" marR="0" marT="143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303764" y="6396240"/>
            <a:ext cx="268605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3042" y="342404"/>
            <a:ext cx="3811904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14" dirty="0">
                <a:solidFill>
                  <a:schemeClr val="tx1"/>
                </a:solidFill>
              </a:rPr>
              <a:t>Nguyên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30" dirty="0">
                <a:solidFill>
                  <a:schemeClr val="tx1"/>
                </a:solidFill>
              </a:rPr>
              <a:t>lý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40" y="311785"/>
            <a:ext cx="669671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90" dirty="0">
                <a:solidFill>
                  <a:schemeClr val="tx1"/>
                </a:solidFill>
              </a:rPr>
              <a:t>Gọi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180" dirty="0">
                <a:solidFill>
                  <a:schemeClr val="tx1"/>
                </a:solidFill>
              </a:rPr>
              <a:t>phương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60" dirty="0">
                <a:solidFill>
                  <a:schemeClr val="tx1"/>
                </a:solidFill>
              </a:rPr>
              <a:t>thức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254" dirty="0">
                <a:solidFill>
                  <a:schemeClr val="tx1"/>
                </a:solidFill>
              </a:rPr>
              <a:t>của</a:t>
            </a:r>
            <a:r>
              <a:rPr sz="3600" spc="-330" dirty="0">
                <a:solidFill>
                  <a:schemeClr val="tx1"/>
                </a:solidFill>
              </a:rPr>
              <a:t> </a:t>
            </a:r>
            <a:r>
              <a:rPr sz="3600" spc="215" dirty="0">
                <a:solidFill>
                  <a:schemeClr val="tx1"/>
                </a:solidFill>
              </a:rPr>
              <a:t>lớp</a:t>
            </a:r>
            <a:r>
              <a:rPr sz="3600" spc="-330" dirty="0">
                <a:solidFill>
                  <a:schemeClr val="tx1"/>
                </a:solidFill>
              </a:rPr>
              <a:t> </a:t>
            </a:r>
            <a:r>
              <a:rPr sz="3600" spc="254" dirty="0">
                <a:solidFill>
                  <a:schemeClr val="tx1"/>
                </a:solidFill>
              </a:rPr>
              <a:t>cha</a:t>
            </a:r>
            <a:endParaRPr sz="3600" spc="254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3764" y="6396240"/>
            <a:ext cx="268605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2820" y="1938655"/>
            <a:ext cx="8574405" cy="3678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Tái </a:t>
            </a:r>
            <a:r>
              <a:rPr sz="24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đoạn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mã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4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24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Gọi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khởi</a:t>
            </a:r>
            <a:r>
              <a:rPr sz="2400" spc="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tạo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ct val="100000"/>
              </a:lnSpc>
              <a:spcBef>
                <a:spcPts val="745"/>
              </a:spcBef>
            </a:pPr>
            <a:r>
              <a:rPr sz="1800" spc="7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super(danh </a:t>
            </a:r>
            <a:r>
              <a:rPr sz="1800" spc="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sách </a:t>
            </a:r>
            <a:r>
              <a:rPr sz="1800" spc="-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tham</a:t>
            </a:r>
            <a:r>
              <a:rPr sz="1800" spc="20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số);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60705" marR="272415" lvl="1" indent="-228600">
              <a:lnSpc>
                <a:spcPts val="2160"/>
              </a:lnSpc>
              <a:spcBef>
                <a:spcPts val="108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Bắt </a:t>
            </a:r>
            <a:r>
              <a:rPr sz="20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buộc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lớp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khởi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tạo 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mặc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Phải </a:t>
            </a:r>
            <a:r>
              <a:rPr sz="20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khai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báo </a:t>
            </a:r>
            <a:r>
              <a:rPr sz="2000" i="1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tại </a:t>
            </a:r>
            <a:r>
              <a:rPr sz="2000" i="1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dòng </a:t>
            </a:r>
            <a:r>
              <a:rPr sz="20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lệnh đầu </a:t>
            </a:r>
            <a:r>
              <a:rPr sz="2000" i="1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tiên </a:t>
            </a:r>
            <a:r>
              <a:rPr sz="20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20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>
              <a:lnSpc>
                <a:spcPts val="2280"/>
              </a:lnSpc>
            </a:pP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khởi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tạo </a:t>
            </a:r>
            <a:r>
              <a:rPr sz="20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0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Gọi </a:t>
            </a:r>
            <a:r>
              <a:rPr sz="2400" spc="-10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6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28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ct val="100000"/>
              </a:lnSpc>
              <a:spcBef>
                <a:spcPts val="745"/>
              </a:spcBef>
            </a:pPr>
            <a:r>
              <a:rPr sz="1800" spc="12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super.tênPt(danh </a:t>
            </a:r>
            <a:r>
              <a:rPr sz="1800" spc="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sách </a:t>
            </a:r>
            <a:r>
              <a:rPr sz="1800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tham</a:t>
            </a:r>
            <a:r>
              <a:rPr sz="1800" spc="12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29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số);</a:t>
            </a:r>
            <a:endParaRPr sz="1800" spc="229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	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thừa</a:t>
            </a:r>
            <a:r>
              <a:rPr lang="en-US" sz="3600" dirty="0"/>
              <a:t> </a:t>
            </a:r>
            <a:r>
              <a:rPr lang="en-US" sz="3600" dirty="0" err="1"/>
              <a:t>kép</a:t>
            </a:r>
            <a:r>
              <a:rPr lang="en-US" sz="3600" dirty="0"/>
              <a:t>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Java không cho phép đa kế thừa từ nhiều lớp </a:t>
            </a:r>
            <a:r>
              <a:rPr lang="en-US" dirty="0" smtClean="0"/>
              <a:t>cha/</a:t>
            </a:r>
            <a:r>
              <a:rPr lang="vi-VN" dirty="0" smtClean="0"/>
              <a:t>cơ </a:t>
            </a:r>
            <a:r>
              <a:rPr lang="vi-VN" dirty="0"/>
              <a:t>sở</a:t>
            </a:r>
            <a:endParaRPr lang="vi-VN" dirty="0"/>
          </a:p>
          <a:p>
            <a:pPr lvl="1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vi-VN" dirty="0" smtClean="0"/>
              <a:t>bảo </a:t>
            </a:r>
            <a:r>
              <a:rPr lang="vi-VN" dirty="0"/>
              <a:t>tính dễ hiểu</a:t>
            </a:r>
            <a:endParaRPr lang="vi-VN" dirty="0"/>
          </a:p>
          <a:p>
            <a:pPr lvl="1"/>
            <a:r>
              <a:rPr lang="en-US" dirty="0" smtClean="0"/>
              <a:t>H</a:t>
            </a:r>
            <a:r>
              <a:rPr lang="vi-VN" dirty="0" smtClean="0"/>
              <a:t>ạn </a:t>
            </a:r>
            <a:r>
              <a:rPr lang="vi-VN" dirty="0"/>
              <a:t>chế xung đột </a:t>
            </a:r>
            <a:endParaRPr lang="vi-VN" dirty="0"/>
          </a:p>
          <a:p>
            <a:r>
              <a:rPr lang="en-US" dirty="0" smtClean="0"/>
              <a:t>C</a:t>
            </a:r>
            <a:r>
              <a:rPr lang="vi-VN" dirty="0" smtClean="0"/>
              <a:t>ó </a:t>
            </a:r>
            <a:r>
              <a:rPr lang="vi-VN" dirty="0"/>
              <a:t>thể cài đặt đồng thời nhiều giao diện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	Đa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(Polymorphism)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vi-VN" dirty="0" smtClean="0"/>
              <a:t>cung </a:t>
            </a:r>
            <a:r>
              <a:rPr lang="vi-VN" dirty="0"/>
              <a:t>cấp </a:t>
            </a:r>
            <a:r>
              <a:rPr lang="en-US" dirty="0" smtClean="0"/>
              <a:t>2</a:t>
            </a:r>
            <a:r>
              <a:rPr lang="vi-VN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vi-VN" dirty="0" smtClean="0"/>
              <a:t> </a:t>
            </a:r>
            <a:r>
              <a:rPr lang="vi-VN" dirty="0"/>
              <a:t>đa hình</a:t>
            </a:r>
            <a:endParaRPr lang="vi-VN" dirty="0"/>
          </a:p>
          <a:p>
            <a:pPr lvl="1"/>
            <a:r>
              <a:rPr lang="vi-VN" dirty="0" smtClean="0"/>
              <a:t>Đa </a:t>
            </a:r>
            <a:r>
              <a:rPr lang="vi-VN" dirty="0"/>
              <a:t>hình lúc biên dịch: Đa hình dạng tĩnh cho phép các phương thức </a:t>
            </a:r>
            <a:r>
              <a:rPr lang="vi-VN" dirty="0" smtClean="0"/>
              <a:t>cùng </a:t>
            </a:r>
            <a:r>
              <a:rPr lang="vi-VN" dirty="0"/>
              <a:t>tên nhưng khác kiểu và tham số, </a:t>
            </a:r>
            <a:r>
              <a:rPr lang="en-US" dirty="0" smtClean="0"/>
              <a:t>J</a:t>
            </a:r>
            <a:r>
              <a:rPr lang="vi-VN" dirty="0" smtClean="0"/>
              <a:t>ava </a:t>
            </a:r>
            <a:r>
              <a:rPr lang="vi-VN" dirty="0"/>
              <a:t>xử lý bằng cách </a:t>
            </a:r>
            <a:r>
              <a:rPr lang="vi-VN" i="1" dirty="0" smtClean="0">
                <a:solidFill>
                  <a:srgbClr val="FF0000"/>
                </a:solidFill>
              </a:rPr>
              <a:t>overloading</a:t>
            </a:r>
            <a:endParaRPr lang="vi-VN" i="1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i="1" dirty="0" smtClean="0">
              <a:solidFill>
                <a:srgbClr val="FF0000"/>
              </a:solidFill>
            </a:endParaRPr>
          </a:p>
          <a:p>
            <a:pPr lvl="1"/>
            <a:r>
              <a:rPr lang="vi-VN" dirty="0" smtClean="0"/>
              <a:t>Đa </a:t>
            </a:r>
            <a:r>
              <a:rPr lang="vi-VN" dirty="0"/>
              <a:t>hình lúc thực thi: Đa hình dạng động cho phép phương thức lớp </a:t>
            </a:r>
            <a:r>
              <a:rPr lang="vi-VN" dirty="0" smtClean="0"/>
              <a:t>con </a:t>
            </a:r>
            <a:r>
              <a:rPr lang="vi-VN" dirty="0"/>
              <a:t>định nghĩa cụ thể các phương thức lớp cha, </a:t>
            </a:r>
            <a:r>
              <a:rPr lang="en-US" dirty="0" smtClean="0"/>
              <a:t>J</a:t>
            </a:r>
            <a:r>
              <a:rPr lang="vi-VN" dirty="0" smtClean="0"/>
              <a:t>ava </a:t>
            </a:r>
            <a:r>
              <a:rPr lang="vi-VN" dirty="0"/>
              <a:t>xử lý bằng cách </a:t>
            </a:r>
            <a:r>
              <a:rPr lang="vi-VN" i="1" dirty="0" smtClean="0">
                <a:solidFill>
                  <a:srgbClr val="FF0000"/>
                </a:solidFill>
              </a:rPr>
              <a:t>override</a:t>
            </a:r>
            <a:r>
              <a:rPr lang="vi-VN" dirty="0"/>
              <a:t>, phương thức lớp con có thể được </a:t>
            </a:r>
            <a:r>
              <a:rPr lang="vi-VN" dirty="0" smtClean="0"/>
              <a:t>gọi </a:t>
            </a:r>
            <a:r>
              <a:rPr lang="vi-VN" dirty="0"/>
              <a:t>từ tham chiếu của </a:t>
            </a:r>
            <a:r>
              <a:rPr lang="vi-VN" dirty="0" smtClean="0"/>
              <a:t>lớp </a:t>
            </a:r>
            <a:r>
              <a:rPr lang="vi-VN" dirty="0"/>
              <a:t>cha.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	Đa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/>
              <a:t>Static and dynamic binding</a:t>
            </a:r>
            <a:endParaRPr lang="vi-VN" dirty="0"/>
          </a:p>
          <a:p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vi-VN" dirty="0" smtClean="0"/>
              <a:t>kết </a:t>
            </a:r>
            <a:r>
              <a:rPr lang="vi-VN" dirty="0"/>
              <a:t>tĩnh: lời gọi hàm (phương thức) được </a:t>
            </a:r>
            <a:r>
              <a:rPr lang="vi-VN" dirty="0" smtClean="0"/>
              <a:t>quyết </a:t>
            </a:r>
            <a:r>
              <a:rPr lang="vi-VN" dirty="0"/>
              <a:t>định khi biên dịch, do đó chỉ có một phiên </a:t>
            </a:r>
            <a:r>
              <a:rPr lang="vi-VN" dirty="0" smtClean="0"/>
              <a:t>bản </a:t>
            </a:r>
            <a:r>
              <a:rPr lang="vi-VN" dirty="0"/>
              <a:t>của chương trình con được thực </a:t>
            </a:r>
            <a:r>
              <a:rPr lang="vi-VN" dirty="0" smtClean="0"/>
              <a:t>hiện</a:t>
            </a:r>
            <a:r>
              <a:rPr lang="en-US" dirty="0" smtClean="0"/>
              <a:t> →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vi-VN" dirty="0" smtClean="0"/>
              <a:t>điểm </a:t>
            </a:r>
            <a:r>
              <a:rPr lang="vi-VN" dirty="0"/>
              <a:t>về tốc độ</a:t>
            </a:r>
            <a:endParaRPr lang="vi-VN" dirty="0"/>
          </a:p>
          <a:p>
            <a:r>
              <a:rPr lang="en-US" dirty="0" err="1" smtClean="0"/>
              <a:t>Liên</a:t>
            </a:r>
            <a:r>
              <a:rPr lang="vi-VN" dirty="0" smtClean="0"/>
              <a:t> </a:t>
            </a:r>
            <a:r>
              <a:rPr lang="vi-VN" dirty="0"/>
              <a:t>kết động: lời gọi phương thức được quyết </a:t>
            </a:r>
            <a:r>
              <a:rPr lang="vi-VN" dirty="0" smtClean="0"/>
              <a:t>định </a:t>
            </a:r>
            <a:r>
              <a:rPr lang="vi-VN" dirty="0"/>
              <a:t>khi thực hiện, phiên bản của phương thức </a:t>
            </a:r>
            <a:r>
              <a:rPr lang="vi-VN" dirty="0" smtClean="0"/>
              <a:t>phù </a:t>
            </a:r>
            <a:r>
              <a:rPr lang="vi-VN" dirty="0"/>
              <a:t>hợp với đối tượng được gọi</a:t>
            </a:r>
            <a:endParaRPr lang="vi-VN" dirty="0"/>
          </a:p>
          <a:p>
            <a:pPr lvl="1"/>
            <a:r>
              <a:rPr lang="en-US" dirty="0" smtClean="0"/>
              <a:t>Java </a:t>
            </a:r>
            <a:r>
              <a:rPr lang="vi-VN" dirty="0" smtClean="0"/>
              <a:t>mặc </a:t>
            </a:r>
            <a:r>
              <a:rPr lang="vi-VN" dirty="0"/>
              <a:t>định sử dụng liên kết động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975" y="327343"/>
            <a:ext cx="945642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200" spc="240" dirty="0"/>
              <a:t>Nạp</a:t>
            </a:r>
            <a:r>
              <a:rPr sz="3200" spc="-390" dirty="0"/>
              <a:t> </a:t>
            </a:r>
            <a:r>
              <a:rPr sz="3200" spc="180" dirty="0"/>
              <a:t>chồng</a:t>
            </a:r>
            <a:r>
              <a:rPr lang="en-US" sz="3200" spc="180" dirty="0"/>
              <a:t> phương thức (Method Overloading)</a:t>
            </a:r>
            <a:endParaRPr lang="en-US" sz="3200" spc="18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27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1155065" y="1365250"/>
            <a:ext cx="10427970" cy="49980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86385" marR="342900" indent="-274320">
              <a:lnSpc>
                <a:spcPts val="2590"/>
              </a:lnSpc>
              <a:spcBef>
                <a:spcPts val="43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Nạp </a:t>
            </a:r>
            <a:r>
              <a:rPr sz="2800" spc="1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chồng </a:t>
            </a:r>
            <a:r>
              <a:rPr lang="en-US" sz="2800" spc="1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phương thức </a:t>
            </a:r>
            <a:r>
              <a:rPr sz="2800" spc="3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(method  </a:t>
            </a:r>
            <a:r>
              <a:rPr sz="28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overloading): </a:t>
            </a:r>
            <a:r>
              <a:rPr sz="2800" spc="-15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3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6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800" spc="9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một  </a:t>
            </a:r>
            <a:r>
              <a:rPr sz="2800" spc="-1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3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spc="6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trùng </a:t>
            </a:r>
            <a:r>
              <a:rPr sz="2800" spc="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8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nhưng </a:t>
            </a:r>
            <a:r>
              <a:rPr sz="2800" spc="-5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khác </a:t>
            </a:r>
            <a:r>
              <a:rPr lang="en-US" sz="2800" spc="-9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tham số</a:t>
            </a:r>
            <a:r>
              <a:rPr sz="2800" spc="-6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:</a:t>
            </a:r>
            <a:endParaRPr sz="280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3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-3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lượng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tham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-4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khác</a:t>
            </a:r>
            <a:r>
              <a:rPr sz="2800" spc="10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nhau</a:t>
            </a:r>
            <a:endParaRPr sz="280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6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Nếu </a:t>
            </a:r>
            <a:r>
              <a:rPr sz="2800" spc="1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-3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lượng </a:t>
            </a:r>
            <a:r>
              <a:rPr sz="2800" spc="3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tham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thì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kiểu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dữ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liệu </a:t>
            </a:r>
            <a:r>
              <a:rPr sz="2800" spc="-8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tham</a:t>
            </a:r>
            <a:r>
              <a:rPr sz="2800" spc="5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</a:t>
            </a:r>
            <a:r>
              <a:rPr lang="en-US"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phải </a:t>
            </a:r>
            <a:r>
              <a:rPr sz="2800" spc="-4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khác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nhau</a:t>
            </a:r>
            <a:endParaRPr sz="280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 algn="just">
              <a:lnSpc>
                <a:spcPct val="100000"/>
              </a:lnSpc>
              <a:spcBef>
                <a:spcPts val="1495"/>
              </a:spcBef>
              <a:buChar char="•"/>
              <a:tabLst>
                <a:tab pos="287020" algn="l"/>
              </a:tabLst>
            </a:pPr>
            <a:endParaRPr sz="2800" spc="25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 algn="just">
              <a:lnSpc>
                <a:spcPct val="100000"/>
              </a:lnSpc>
              <a:spcBef>
                <a:spcPts val="1495"/>
              </a:spcBef>
              <a:buChar char="•"/>
              <a:tabLst>
                <a:tab pos="287020" algn="l"/>
              </a:tabLst>
            </a:pP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Mục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đích:</a:t>
            </a:r>
            <a:endParaRPr sz="280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560705" lvl="1" indent="-229235" algn="just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4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800" spc="5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trùng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nhau </a:t>
            </a:r>
            <a:r>
              <a:rPr sz="28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để </a:t>
            </a:r>
            <a:r>
              <a:rPr sz="2800" spc="6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mô </a:t>
            </a:r>
            <a:r>
              <a:rPr sz="2800" spc="1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tả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bản chất </a:t>
            </a:r>
            <a:r>
              <a:rPr sz="2800" spc="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công</a:t>
            </a:r>
            <a:r>
              <a:rPr sz="2800" spc="-14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việc</a:t>
            </a:r>
            <a:endParaRPr sz="280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  <a:p>
            <a:pPr marL="560705" marR="5080" lvl="1" indent="-228600" algn="just">
              <a:lnSpc>
                <a:spcPts val="2160"/>
              </a:lnSpc>
              <a:spcBef>
                <a:spcPts val="104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4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Thuận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tiện </a:t>
            </a:r>
            <a:r>
              <a:rPr sz="28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cho lập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trình </a:t>
            </a:r>
            <a:r>
              <a:rPr sz="2800" spc="-6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vì </a:t>
            </a:r>
            <a:r>
              <a:rPr sz="2800" spc="3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cần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phải </a:t>
            </a:r>
            <a:r>
              <a:rPr sz="28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nhớ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quá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nhiều  </a:t>
            </a:r>
            <a:r>
              <a:rPr sz="2800" spc="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800" spc="-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-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mà </a:t>
            </a:r>
            <a:r>
              <a:rPr sz="2800" spc="-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chỉ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cần </a:t>
            </a:r>
            <a:r>
              <a:rPr sz="28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nhớ </a:t>
            </a:r>
            <a:r>
              <a:rPr sz="2800" spc="7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800" spc="-9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-8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lựa </a:t>
            </a:r>
            <a:r>
              <a:rPr sz="2800" spc="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chọn </a:t>
            </a:r>
            <a:r>
              <a:rPr sz="2800" spc="-8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các  </a:t>
            </a:r>
            <a:r>
              <a:rPr sz="2800" spc="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tham </a:t>
            </a:r>
            <a:r>
              <a:rPr sz="2800" spc="-5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cho </a:t>
            </a:r>
            <a:r>
              <a:rPr sz="2800" spc="3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phù</a:t>
            </a:r>
            <a:r>
              <a:rPr sz="2800" spc="-25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hợp.</a:t>
            </a:r>
            <a:endParaRPr sz="2800" spc="-4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Kế thừa( Inheritance)</a:t>
            </a:r>
            <a:endParaRPr lang="en-US"/>
          </a:p>
          <a:p>
            <a:pPr marL="0" indent="0">
              <a:buNone/>
            </a:pPr>
            <a:r>
              <a:rPr lang="en-US"/>
              <a:t>Giao diện (Interface)</a:t>
            </a:r>
            <a:endParaRPr lang="en-US"/>
          </a:p>
          <a:p>
            <a:pPr marL="0" indent="0">
              <a:buNone/>
            </a:pPr>
            <a:r>
              <a:rPr lang="en-US"/>
              <a:t>Các lớp trừu tượng (Abtract Classes)</a:t>
            </a:r>
            <a:endParaRPr lang="en-US"/>
          </a:p>
          <a:p>
            <a:pPr marL="0" indent="0">
              <a:buNone/>
            </a:pPr>
            <a:r>
              <a:rPr lang="en-US"/>
              <a:t>Đa hình (Polymorphism)</a:t>
            </a:r>
            <a:endParaRPr lang="en-US"/>
          </a:p>
          <a:p>
            <a:pPr marL="0" indent="0">
              <a:buNone/>
            </a:pPr>
            <a:r>
              <a:rPr lang="en-US"/>
              <a:t>Các lược đồ trong UML</a:t>
            </a:r>
            <a:endParaRPr lang="en-US"/>
          </a:p>
          <a:p>
            <a:pPr marL="0" indent="0">
              <a:buNone/>
            </a:pPr>
            <a:r>
              <a:rPr lang="en-US"/>
              <a:t>Xử lý lý ngoại lệ (Exception)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9164" y="6389623"/>
            <a:ext cx="217804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33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9585" y="417195"/>
            <a:ext cx="878776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spc="150" dirty="0"/>
              <a:t>Nạp chồng c</a:t>
            </a:r>
            <a:r>
              <a:rPr sz="3600" spc="150" dirty="0"/>
              <a:t>hồng</a:t>
            </a:r>
            <a:r>
              <a:rPr sz="3600" spc="-335" dirty="0"/>
              <a:t> </a:t>
            </a:r>
            <a:r>
              <a:rPr sz="3600" spc="180" dirty="0"/>
              <a:t>phương</a:t>
            </a:r>
            <a:r>
              <a:rPr sz="3600" spc="-350" dirty="0"/>
              <a:t> </a:t>
            </a:r>
            <a:r>
              <a:rPr sz="3600" spc="60" dirty="0"/>
              <a:t>thức</a:t>
            </a:r>
            <a:r>
              <a:rPr sz="3600" spc="-335" dirty="0"/>
              <a:t> </a:t>
            </a:r>
            <a:r>
              <a:rPr sz="3600" spc="145" dirty="0"/>
              <a:t>khởi</a:t>
            </a:r>
            <a:r>
              <a:rPr sz="3600" spc="-335" dirty="0"/>
              <a:t> </a:t>
            </a:r>
            <a:r>
              <a:rPr sz="3600" spc="60" dirty="0"/>
              <a:t>tạo</a:t>
            </a:r>
            <a:endParaRPr sz="3600" spc="60" dirty="0"/>
          </a:p>
        </p:txBody>
      </p:sp>
      <p:sp>
        <p:nvSpPr>
          <p:cNvPr id="4" name="object 4"/>
          <p:cNvSpPr txBox="1"/>
          <p:nvPr/>
        </p:nvSpPr>
        <p:spPr>
          <a:xfrm>
            <a:off x="1548765" y="2120265"/>
            <a:ext cx="9787255" cy="18256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86385" marR="369570" indent="-274320" algn="just">
              <a:lnSpc>
                <a:spcPts val="2590"/>
              </a:lnSpc>
              <a:spcBef>
                <a:spcPts val="430"/>
              </a:spcBef>
              <a:buChar char="•"/>
              <a:tabLst>
                <a:tab pos="28702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sz="2800" spc="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cùng </a:t>
            </a:r>
            <a:r>
              <a:rPr sz="2800" spc="9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</a:t>
            </a:r>
            <a:r>
              <a:rPr sz="2800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 </a:t>
            </a:r>
            <a:r>
              <a:rPr sz="2800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sz="2800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sz="2800" spc="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 </a:t>
            </a:r>
            <a:r>
              <a:rPr sz="2800" spc="-8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</a:t>
            </a:r>
            <a:r>
              <a:rPr sz="2800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 </a:t>
            </a:r>
            <a:r>
              <a:rPr sz="280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  </a:t>
            </a:r>
            <a:r>
              <a:rPr sz="2800" spc="-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sz="2800" spc="-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 khởi </a:t>
            </a:r>
            <a:r>
              <a:rPr sz="2800" spc="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</a:t>
            </a:r>
            <a:r>
              <a:rPr sz="2800" spc="-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</a:t>
            </a:r>
            <a:r>
              <a:rPr sz="280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 </a:t>
            </a:r>
            <a:r>
              <a:rPr sz="2800" spc="-9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 </a:t>
            </a:r>
            <a:r>
              <a:rPr sz="2800" spc="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 </a:t>
            </a:r>
            <a:r>
              <a:rPr sz="2800" spc="-6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 </a:t>
            </a:r>
            <a:r>
              <a:rPr sz="2800" spc="-5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sz="2800" spc="-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nhau</a:t>
            </a:r>
            <a:r>
              <a:rPr lang="en-US" sz="2800" spc="-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800" spc="-15" dirty="0">
              <a:solidFill>
                <a:srgbClr val="58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6385" marR="369570" indent="-274320" algn="just">
              <a:lnSpc>
                <a:spcPts val="2590"/>
              </a:lnSpc>
              <a:spcBef>
                <a:spcPts val="430"/>
              </a:spcBef>
              <a:buChar char="•"/>
              <a:tabLst>
                <a:tab pos="287020" algn="l"/>
              </a:tabLst>
            </a:pPr>
            <a:endParaRPr sz="2800" dirty="0">
              <a:solidFill>
                <a:srgbClr val="58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6385" marR="369570" indent="-274320" algn="just">
              <a:lnSpc>
                <a:spcPts val="2590"/>
              </a:lnSpc>
              <a:spcBef>
                <a:spcPts val="430"/>
              </a:spcBef>
              <a:buChar char="•"/>
              <a:tabLst>
                <a:tab pos="287020" algn="l"/>
              </a:tabLst>
            </a:pPr>
            <a:r>
              <a:rPr sz="280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 </a:t>
            </a:r>
            <a:r>
              <a:rPr sz="2800" spc="4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 </a:t>
            </a:r>
            <a:r>
              <a:rPr sz="2800" spc="6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gọi </a:t>
            </a:r>
            <a:r>
              <a:rPr sz="2800" spc="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 </a:t>
            </a:r>
            <a:r>
              <a:rPr sz="2800" spc="-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 </a:t>
            </a:r>
            <a:r>
              <a:rPr sz="2800" spc="-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 </a:t>
            </a:r>
            <a:r>
              <a:rPr sz="2800" spc="-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</a:t>
            </a:r>
            <a:r>
              <a:rPr sz="2800" spc="3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sz="2800" spc="-7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spc="-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 </a:t>
            </a:r>
            <a:r>
              <a:rPr sz="2800" spc="-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lớp: </a:t>
            </a:r>
            <a:r>
              <a:rPr sz="2800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sz="2800" spc="3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 </a:t>
            </a:r>
            <a:r>
              <a:rPr sz="2800" spc="-19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</a:t>
            </a:r>
            <a:r>
              <a:rPr sz="2800" spc="5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 </a:t>
            </a:r>
            <a:r>
              <a:rPr sz="2800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 </a:t>
            </a:r>
            <a:r>
              <a:rPr sz="2800" spc="-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sz="2800" spc="-229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" dirty="0">
                <a:solidFill>
                  <a:srgbClr val="EE79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800" spc="5" dirty="0">
                <a:solidFill>
                  <a:srgbClr val="EE79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2800" spc="5" dirty="0">
              <a:solidFill>
                <a:srgbClr val="EE79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9164" y="6389623"/>
            <a:ext cx="217804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33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5605" y="396240"/>
            <a:ext cx="726059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spc="150" dirty="0"/>
              <a:t>Nạp chồng c</a:t>
            </a:r>
            <a:r>
              <a:rPr sz="3600" spc="150" dirty="0"/>
              <a:t>hồng</a:t>
            </a:r>
            <a:r>
              <a:rPr sz="3600" spc="-335" dirty="0"/>
              <a:t> </a:t>
            </a:r>
            <a:r>
              <a:rPr sz="3600" spc="180" dirty="0"/>
              <a:t>phương</a:t>
            </a:r>
            <a:r>
              <a:rPr sz="3600" spc="-350" dirty="0"/>
              <a:t> </a:t>
            </a:r>
            <a:r>
              <a:rPr sz="3600" spc="60" dirty="0"/>
              <a:t>thức</a:t>
            </a:r>
            <a:r>
              <a:rPr lang="en-US" sz="3600" spc="60" dirty="0"/>
              <a:t> 1</a:t>
            </a:r>
            <a:r>
              <a:rPr sz="3600" spc="-335" dirty="0"/>
              <a:t> </a:t>
            </a:r>
            <a:endParaRPr sz="3600" spc="60" dirty="0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74695" y="1529080"/>
          <a:ext cx="5869940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800475" imgH="2705100" progId="Paint.Picture">
                  <p:embed/>
                </p:oleObj>
              </mc:Choice>
              <mc:Fallback>
                <p:oleObj name="" r:id="rId1" imgW="3800475" imgH="2705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4695" y="1529080"/>
                        <a:ext cx="5869940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9164" y="6389623"/>
            <a:ext cx="217804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33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5605" y="396240"/>
            <a:ext cx="726059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spc="150" dirty="0"/>
              <a:t>Nạp chồng c</a:t>
            </a:r>
            <a:r>
              <a:rPr sz="3600" spc="150" dirty="0"/>
              <a:t>hồng</a:t>
            </a:r>
            <a:r>
              <a:rPr sz="3600" spc="-335" dirty="0"/>
              <a:t> </a:t>
            </a:r>
            <a:r>
              <a:rPr sz="3600" spc="180" dirty="0"/>
              <a:t>phương</a:t>
            </a:r>
            <a:r>
              <a:rPr sz="3600" spc="-350" dirty="0"/>
              <a:t> </a:t>
            </a:r>
            <a:r>
              <a:rPr sz="3600" spc="60" dirty="0"/>
              <a:t>thức</a:t>
            </a:r>
            <a:r>
              <a:rPr lang="en-US" sz="3600" spc="60" dirty="0"/>
              <a:t> 2</a:t>
            </a:r>
            <a:r>
              <a:rPr sz="3600" spc="-335" dirty="0"/>
              <a:t> </a:t>
            </a:r>
            <a:endParaRPr sz="3600" spc="60" dirty="0"/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3509645" y="1548130"/>
          <a:ext cx="5610225" cy="502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4448175" imgH="3981450" progId="Paint.Picture">
                  <p:embed/>
                </p:oleObj>
              </mc:Choice>
              <mc:Fallback>
                <p:oleObj name="" r:id="rId1" imgW="4448175" imgH="39814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9645" y="1548130"/>
                        <a:ext cx="5610225" cy="5021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5475" y="358775"/>
            <a:ext cx="8727440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200" spc="-10" dirty="0">
                <a:solidFill>
                  <a:schemeClr val="tx1"/>
                </a:solidFill>
              </a:rPr>
              <a:t>G</a:t>
            </a:r>
            <a:r>
              <a:rPr sz="3200" spc="440" dirty="0">
                <a:solidFill>
                  <a:schemeClr val="tx1"/>
                </a:solidFill>
              </a:rPr>
              <a:t>hi</a:t>
            </a:r>
            <a:r>
              <a:rPr sz="3200" spc="5" dirty="0">
                <a:solidFill>
                  <a:schemeClr val="tx1"/>
                </a:solidFill>
              </a:rPr>
              <a:t> </a:t>
            </a:r>
            <a:r>
              <a:rPr sz="3200" spc="625" dirty="0">
                <a:solidFill>
                  <a:schemeClr val="tx1"/>
                </a:solidFill>
              </a:rPr>
              <a:t>đè</a:t>
            </a:r>
            <a:r>
              <a:rPr lang="en-US" sz="3200" spc="625" dirty="0">
                <a:solidFill>
                  <a:schemeClr val="tx1"/>
                </a:solidFill>
              </a:rPr>
              <a:t>phương thức (Overriding)</a:t>
            </a:r>
            <a:endParaRPr lang="en-US" sz="3200" spc="62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8300" y="1879600"/>
            <a:ext cx="964247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ghi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đè </a:t>
            </a:r>
            <a:r>
              <a:rPr sz="24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sẽ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thay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thế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hoặc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làm </a:t>
            </a:r>
            <a:r>
              <a:rPr sz="24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rõ</a:t>
            </a:r>
            <a:r>
              <a:rPr sz="2400" spc="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hơn</a:t>
            </a:r>
            <a:r>
              <a:rPr lang="en-US"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4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r>
              <a:rPr lang="en-US"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400" spc="-6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Đối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4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sẽ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hoạt </a:t>
            </a:r>
            <a:r>
              <a:rPr sz="24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động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mới </a:t>
            </a:r>
            <a:r>
              <a:rPr sz="24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phù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hợp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</a:t>
            </a:r>
            <a:r>
              <a:rPr lang="en-US"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400" spc="4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endParaRPr sz="2400" spc="4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Cú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pháp: </a:t>
            </a:r>
            <a:r>
              <a:rPr sz="24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400" spc="-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ở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con </a:t>
            </a:r>
            <a:r>
              <a:rPr lang="en-US"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phải </a:t>
            </a:r>
            <a:r>
              <a:rPr lang="en-US" sz="24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Trùng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tên </a:t>
            </a:r>
            <a:r>
              <a:rPr sz="2400" spc="2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&amp;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danh </a:t>
            </a:r>
            <a:r>
              <a:rPr sz="24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sách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tham</a:t>
            </a:r>
            <a:r>
              <a:rPr sz="2400" spc="-2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số</a:t>
            </a:r>
            <a:r>
              <a:rPr lang="en-US" sz="2400">
                <a:latin typeface="Arial" panose="020B0604020202020204"/>
                <a:cs typeface="Arial" panose="020B0604020202020204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với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400" spc="-1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ở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</a:t>
            </a:r>
            <a:r>
              <a:rPr sz="2400" spc="4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cha</a:t>
            </a:r>
            <a:endParaRPr sz="2400" spc="-6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Mục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đích: </a:t>
            </a: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Để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thể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hiện </a:t>
            </a:r>
            <a:r>
              <a:rPr sz="24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cùng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bản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chất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công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việc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51007" y="6396240"/>
            <a:ext cx="178435" cy="436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9164" y="6389623"/>
            <a:ext cx="217804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6775" y="1637030"/>
            <a:ext cx="8515985" cy="2699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Tái </a:t>
            </a:r>
            <a:r>
              <a:rPr sz="24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đoạn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mã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4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lang="en-US"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Gọi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khởi</a:t>
            </a:r>
            <a:r>
              <a:rPr sz="2400" spc="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tạo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69265">
              <a:lnSpc>
                <a:spcPct val="100000"/>
              </a:lnSpc>
              <a:spcBef>
                <a:spcPts val="700"/>
              </a:spcBef>
              <a:tabLst>
                <a:tab pos="2005330" algn="l"/>
                <a:tab pos="2705735" algn="l"/>
                <a:tab pos="3403600" algn="l"/>
              </a:tabLst>
            </a:pPr>
            <a:r>
              <a:rPr sz="20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super(danh	</a:t>
            </a:r>
            <a:r>
              <a:rPr sz="2000" spc="4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sách	</a:t>
            </a:r>
            <a:r>
              <a:rPr sz="2000" spc="-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tham	</a:t>
            </a:r>
            <a:r>
              <a:rPr sz="2000" spc="2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số);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marR="16510" indent="-228600">
              <a:lnSpc>
                <a:spcPts val="2160"/>
              </a:lnSpc>
              <a:spcBef>
                <a:spcPts val="1100"/>
              </a:spcBef>
            </a:pPr>
            <a:r>
              <a:rPr sz="20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Bắt </a:t>
            </a:r>
            <a:r>
              <a:rPr sz="20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buộc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lớp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khởi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tạo 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mặc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46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Gọi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2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69265">
              <a:lnSpc>
                <a:spcPct val="100000"/>
              </a:lnSpc>
              <a:spcBef>
                <a:spcPts val="715"/>
              </a:spcBef>
              <a:tabLst>
                <a:tab pos="2845435" algn="l"/>
                <a:tab pos="3542665" algn="l"/>
                <a:tab pos="4242435" algn="l"/>
              </a:tabLst>
            </a:pPr>
            <a:r>
              <a:rPr sz="2000" spc="14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super.tênPt(danh	</a:t>
            </a:r>
            <a:r>
              <a:rPr sz="2000" spc="4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sách	</a:t>
            </a:r>
            <a:r>
              <a:rPr sz="2000" spc="-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tham	</a:t>
            </a:r>
            <a:r>
              <a:rPr sz="2000" spc="2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số);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9585" y="346710"/>
            <a:ext cx="6276340" cy="570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220" dirty="0">
                <a:solidFill>
                  <a:schemeClr val="tx1"/>
                </a:solidFill>
              </a:rPr>
              <a:t>Sử</a:t>
            </a:r>
            <a:r>
              <a:rPr sz="3600" spc="-25" dirty="0">
                <a:solidFill>
                  <a:schemeClr val="tx1"/>
                </a:solidFill>
              </a:rPr>
              <a:t> </a:t>
            </a:r>
            <a:r>
              <a:rPr sz="3600" spc="605" dirty="0">
                <a:solidFill>
                  <a:schemeClr val="tx1"/>
                </a:solidFill>
              </a:rPr>
              <a:t>dụng</a:t>
            </a:r>
            <a:r>
              <a:rPr sz="3600" spc="-20" dirty="0">
                <a:solidFill>
                  <a:schemeClr val="tx1"/>
                </a:solidFill>
              </a:rPr>
              <a:t> </a:t>
            </a:r>
            <a:r>
              <a:rPr sz="3600" spc="280" dirty="0">
                <a:solidFill>
                  <a:schemeClr val="tx1"/>
                </a:solidFill>
              </a:rPr>
              <a:t>từ</a:t>
            </a:r>
            <a:r>
              <a:rPr sz="3600" spc="-20" dirty="0">
                <a:solidFill>
                  <a:schemeClr val="tx1"/>
                </a:solidFill>
              </a:rPr>
              <a:t> </a:t>
            </a:r>
            <a:r>
              <a:rPr sz="3600" spc="545" dirty="0">
                <a:solidFill>
                  <a:schemeClr val="tx1"/>
                </a:solidFill>
              </a:rPr>
              <a:t>khóa</a:t>
            </a:r>
            <a:r>
              <a:rPr sz="3600" spc="-15" dirty="0">
                <a:solidFill>
                  <a:schemeClr val="tx1"/>
                </a:solidFill>
              </a:rPr>
              <a:t> </a:t>
            </a:r>
            <a:r>
              <a:rPr sz="3600" i="1" spc="-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super</a:t>
            </a:r>
            <a:endParaRPr sz="3600" i="1" spc="-25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98625" y="276225"/>
            <a:ext cx="20828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Ví</a:t>
            </a:r>
            <a:r>
              <a:rPr sz="3600" spc="-60" dirty="0"/>
              <a:t> </a:t>
            </a:r>
            <a:r>
              <a:rPr sz="3600" spc="600" dirty="0"/>
              <a:t>dụ</a:t>
            </a:r>
            <a:endParaRPr sz="3600" spc="600" dirty="0"/>
          </a:p>
        </p:txBody>
      </p:sp>
      <p:sp>
        <p:nvSpPr>
          <p:cNvPr id="9" name="object 9"/>
          <p:cNvSpPr txBox="1"/>
          <p:nvPr/>
        </p:nvSpPr>
        <p:spPr>
          <a:xfrm>
            <a:off x="3092450" y="1205230"/>
            <a:ext cx="6007735" cy="54698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package</a:t>
            </a:r>
            <a:r>
              <a:rPr sz="1800" spc="48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abc;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12445" marR="3013710" indent="-500380">
              <a:lnSpc>
                <a:spcPct val="110000"/>
              </a:lnSpc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1800" spc="1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1800" spc="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Person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  </a:t>
            </a: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800" spc="10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name;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12445">
              <a:lnSpc>
                <a:spcPct val="100000"/>
              </a:lnSpc>
              <a:spcBef>
                <a:spcPts val="220"/>
              </a:spcBef>
            </a:pP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1800" spc="3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int</a:t>
            </a:r>
            <a:r>
              <a:rPr sz="1800" spc="1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age;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015365" marR="1760855" indent="-502920">
              <a:lnSpc>
                <a:spcPct val="110000"/>
              </a:lnSpc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String </a:t>
            </a:r>
            <a:r>
              <a:rPr sz="1800" spc="229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getDetail()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  </a:t>
            </a: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8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-14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name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800" spc="3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","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800" spc="1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age;  </a:t>
            </a: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1800" spc="47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12445">
              <a:lnSpc>
                <a:spcPct val="100000"/>
              </a:lnSpc>
              <a:spcBef>
                <a:spcPts val="215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z="1800" spc="47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abc.Person;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1800" spc="1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1800" spc="-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Employee </a:t>
            </a:r>
            <a:r>
              <a:rPr sz="18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extends </a:t>
            </a:r>
            <a:r>
              <a:rPr sz="1800" spc="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Person</a:t>
            </a:r>
            <a:r>
              <a:rPr sz="1800" spc="2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62255">
              <a:lnSpc>
                <a:spcPct val="100000"/>
              </a:lnSpc>
              <a:spcBef>
                <a:spcPts val="215"/>
              </a:spcBef>
            </a:pPr>
            <a:r>
              <a:rPr sz="1800" spc="8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double</a:t>
            </a:r>
            <a:r>
              <a:rPr sz="1800" spc="48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2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salary;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262255">
              <a:lnSpc>
                <a:spcPct val="100000"/>
              </a:lnSpc>
              <a:spcBef>
                <a:spcPts val="220"/>
              </a:spcBef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String </a:t>
            </a:r>
            <a:r>
              <a:rPr sz="1800" spc="229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getDetail()</a:t>
            </a:r>
            <a:r>
              <a:rPr sz="1800" spc="29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763905" marR="5080">
              <a:lnSpc>
                <a:spcPct val="110000"/>
              </a:lnSpc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8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20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super.getDetail()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800" spc="3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"," </a:t>
            </a:r>
            <a:r>
              <a:rPr sz="1800" spc="-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800" spc="22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salary;  </a:t>
            </a: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1800" spc="48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12445">
              <a:lnSpc>
                <a:spcPct val="100000"/>
              </a:lnSpc>
              <a:spcBef>
                <a:spcPts val="215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0688" y="6389623"/>
            <a:ext cx="208279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13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595" y="1475105"/>
            <a:ext cx="9928225" cy="388810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ghi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đè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phải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49530" lvl="1" indent="-228600">
              <a:lnSpc>
                <a:spcPts val="2160"/>
              </a:lnSpc>
              <a:spcBef>
                <a:spcPts val="104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danh </a:t>
            </a:r>
            <a:r>
              <a:rPr sz="28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sách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tham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giống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hệt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cha.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kiểu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trả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về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2800" spc="1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lang="en-US" sz="2800"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800" spc="-5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1470" lvl="1" indent="0">
              <a:lnSpc>
                <a:spcPts val="2280"/>
              </a:lnSpc>
              <a:spcBef>
                <a:spcPts val="725"/>
              </a:spcBef>
              <a:buFont typeface="Georgia" panose="02040502050405020303"/>
              <a:buNone/>
              <a:tabLst>
                <a:tab pos="561340" algn="l"/>
              </a:tabLst>
            </a:pPr>
            <a:r>
              <a:rPr lang="en-US"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200660" indent="-274320">
              <a:lnSpc>
                <a:spcPts val="2590"/>
              </a:lnSpc>
              <a:spcBef>
                <a:spcPts val="182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chỉ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truy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cập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giới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hạn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chặt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hơn 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3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dụ,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ghi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đè </a:t>
            </a:r>
            <a:r>
              <a:rPr sz="2800" spc="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protected,</a:t>
            </a:r>
            <a:r>
              <a:rPr sz="2800" spc="-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thì</a:t>
            </a:r>
            <a:r>
              <a:rPr lang="en-US"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mới có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hoặc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public,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mà 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private.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8455" y="342265"/>
            <a:ext cx="603758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35" dirty="0">
                <a:solidFill>
                  <a:schemeClr val="tx1"/>
                </a:solidFill>
              </a:rPr>
              <a:t>Quy</a:t>
            </a:r>
            <a:r>
              <a:rPr sz="3600" spc="-15" dirty="0">
                <a:solidFill>
                  <a:schemeClr val="tx1"/>
                </a:solidFill>
              </a:rPr>
              <a:t> </a:t>
            </a:r>
            <a:r>
              <a:rPr sz="3600" spc="480" dirty="0">
                <a:solidFill>
                  <a:schemeClr val="tx1"/>
                </a:solidFill>
              </a:rPr>
              <a:t>định</a:t>
            </a:r>
            <a:r>
              <a:rPr sz="3600" spc="-10" dirty="0">
                <a:solidFill>
                  <a:schemeClr val="tx1"/>
                </a:solidFill>
              </a:rPr>
              <a:t> </a:t>
            </a:r>
            <a:r>
              <a:rPr sz="3600" spc="390" dirty="0">
                <a:solidFill>
                  <a:schemeClr val="tx1"/>
                </a:solidFill>
              </a:rPr>
              <a:t>trong</a:t>
            </a:r>
            <a:r>
              <a:rPr sz="3600" spc="-25" dirty="0">
                <a:solidFill>
                  <a:schemeClr val="tx1"/>
                </a:solidFill>
              </a:rPr>
              <a:t> </a:t>
            </a:r>
            <a:r>
              <a:rPr sz="3600" spc="440" dirty="0">
                <a:solidFill>
                  <a:schemeClr val="tx1"/>
                </a:solidFill>
              </a:rPr>
              <a:t>ghi</a:t>
            </a:r>
            <a:r>
              <a:rPr sz="3600" spc="5" dirty="0">
                <a:solidFill>
                  <a:schemeClr val="tx1"/>
                </a:solidFill>
              </a:rPr>
              <a:t> </a:t>
            </a:r>
            <a:r>
              <a:rPr sz="3600" spc="625" dirty="0">
                <a:solidFill>
                  <a:schemeClr val="tx1"/>
                </a:solidFill>
              </a:rPr>
              <a:t>đè</a:t>
            </a:r>
            <a:endParaRPr sz="3600" spc="62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28470" y="325755"/>
            <a:ext cx="32372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Ví</a:t>
            </a:r>
            <a:r>
              <a:rPr sz="3600" spc="-60" dirty="0"/>
              <a:t> </a:t>
            </a:r>
            <a:r>
              <a:rPr sz="3600" spc="600" dirty="0"/>
              <a:t>dụ</a:t>
            </a:r>
            <a:endParaRPr sz="3600" spc="600" dirty="0"/>
          </a:p>
        </p:txBody>
      </p:sp>
      <p:sp>
        <p:nvSpPr>
          <p:cNvPr id="9" name="object 9"/>
          <p:cNvSpPr txBox="1"/>
          <p:nvPr/>
        </p:nvSpPr>
        <p:spPr>
          <a:xfrm>
            <a:off x="2456484" y="933958"/>
            <a:ext cx="428815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1800" spc="1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Parent</a:t>
            </a:r>
            <a:r>
              <a:rPr sz="1800" spc="13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12445" marR="5080">
              <a:lnSpc>
                <a:spcPct val="100000"/>
              </a:lnSpc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void </a:t>
            </a:r>
            <a:r>
              <a:rPr sz="1800" spc="7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doSomething()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{}  </a:t>
            </a: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1800" spc="3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int </a:t>
            </a:r>
            <a:r>
              <a:rPr sz="1800" spc="7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doSomething2()</a:t>
            </a:r>
            <a:r>
              <a:rPr sz="1800" spc="2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015365">
              <a:lnSpc>
                <a:spcPct val="100000"/>
              </a:lnSpc>
            </a:pPr>
            <a:r>
              <a:rPr sz="18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1800" spc="47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29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0;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6305" y="2031619"/>
            <a:ext cx="1511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484" y="2305939"/>
            <a:ext cx="1511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6484" y="3128848"/>
            <a:ext cx="45377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2445" marR="5080" indent="-50038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Child </a:t>
            </a:r>
            <a:r>
              <a:rPr sz="18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extends </a:t>
            </a:r>
            <a:r>
              <a:rPr sz="1800" spc="1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Parent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  </a:t>
            </a: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void </a:t>
            </a:r>
            <a:r>
              <a:rPr sz="1800" spc="7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doSomething()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{}  </a:t>
            </a:r>
            <a:r>
              <a:rPr sz="1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protected </a:t>
            </a: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void </a:t>
            </a:r>
            <a:r>
              <a:rPr sz="1800" spc="7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doSomething2()</a:t>
            </a:r>
            <a:r>
              <a:rPr sz="1800" spc="50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{}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05418" y="1408049"/>
            <a:ext cx="5391785" cy="4116704"/>
            <a:chOff x="681418" y="1408049"/>
            <a:chExt cx="5391785" cy="4116704"/>
          </a:xfrm>
        </p:grpSpPr>
        <p:sp>
          <p:nvSpPr>
            <p:cNvPr id="14" name="object 14"/>
            <p:cNvSpPr/>
            <p:nvPr/>
          </p:nvSpPr>
          <p:spPr>
            <a:xfrm>
              <a:off x="681418" y="1408048"/>
              <a:ext cx="657225" cy="2148205"/>
            </a:xfrm>
            <a:custGeom>
              <a:avLst/>
              <a:gdLst/>
              <a:ahLst/>
              <a:cxnLst/>
              <a:rect l="l" t="t" r="r" b="b"/>
              <a:pathLst>
                <a:path w="657225" h="2148204">
                  <a:moveTo>
                    <a:pt x="657034" y="85090"/>
                  </a:moveTo>
                  <a:lnTo>
                    <a:pt x="655370" y="56515"/>
                  </a:lnTo>
                  <a:lnTo>
                    <a:pt x="652081" y="0"/>
                  </a:lnTo>
                  <a:lnTo>
                    <a:pt x="587044" y="55118"/>
                  </a:lnTo>
                  <a:lnTo>
                    <a:pt x="617702" y="68262"/>
                  </a:lnTo>
                  <a:lnTo>
                    <a:pt x="4851" y="1498193"/>
                  </a:lnTo>
                  <a:lnTo>
                    <a:pt x="1016" y="1502029"/>
                  </a:lnTo>
                  <a:lnTo>
                    <a:pt x="2540" y="1503578"/>
                  </a:lnTo>
                  <a:lnTo>
                    <a:pt x="0" y="1509522"/>
                  </a:lnTo>
                  <a:lnTo>
                    <a:pt x="8763" y="1513205"/>
                  </a:lnTo>
                  <a:lnTo>
                    <a:pt x="9779" y="1510830"/>
                  </a:lnTo>
                  <a:lnTo>
                    <a:pt x="594893" y="2097366"/>
                  </a:lnTo>
                  <a:lnTo>
                    <a:pt x="571296" y="2120900"/>
                  </a:lnTo>
                  <a:lnTo>
                    <a:pt x="652081" y="2147951"/>
                  </a:lnTo>
                  <a:lnTo>
                    <a:pt x="638276" y="2106295"/>
                  </a:lnTo>
                  <a:lnTo>
                    <a:pt x="625284" y="2067052"/>
                  </a:lnTo>
                  <a:lnTo>
                    <a:pt x="601573" y="2090699"/>
                  </a:lnTo>
                  <a:lnTo>
                    <a:pt x="13817" y="1501394"/>
                  </a:lnTo>
                  <a:lnTo>
                    <a:pt x="626491" y="72021"/>
                  </a:lnTo>
                  <a:lnTo>
                    <a:pt x="657034" y="85090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5923" y="4604003"/>
              <a:ext cx="5157216" cy="82600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8991" y="4579619"/>
              <a:ext cx="4901184" cy="944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74724" y="4624387"/>
              <a:ext cx="5040630" cy="709930"/>
            </a:xfrm>
            <a:custGeom>
              <a:avLst/>
              <a:gdLst/>
              <a:ahLst/>
              <a:cxnLst/>
              <a:rect l="l" t="t" r="r" b="b"/>
              <a:pathLst>
                <a:path w="5040630" h="709929">
                  <a:moveTo>
                    <a:pt x="5040376" y="0"/>
                  </a:moveTo>
                  <a:lnTo>
                    <a:pt x="0" y="0"/>
                  </a:lnTo>
                  <a:lnTo>
                    <a:pt x="0" y="709612"/>
                  </a:lnTo>
                  <a:lnTo>
                    <a:pt x="5040376" y="709612"/>
                  </a:lnTo>
                  <a:lnTo>
                    <a:pt x="5040376" y="0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74724" y="4624387"/>
              <a:ext cx="5040630" cy="709930"/>
            </a:xfrm>
            <a:custGeom>
              <a:avLst/>
              <a:gdLst/>
              <a:ahLst/>
              <a:cxnLst/>
              <a:rect l="l" t="t" r="r" b="b"/>
              <a:pathLst>
                <a:path w="5040630" h="709929">
                  <a:moveTo>
                    <a:pt x="0" y="709612"/>
                  </a:moveTo>
                  <a:lnTo>
                    <a:pt x="5040376" y="709612"/>
                  </a:lnTo>
                  <a:lnTo>
                    <a:pt x="5040376" y="0"/>
                  </a:lnTo>
                  <a:lnTo>
                    <a:pt x="0" y="0"/>
                  </a:lnTo>
                  <a:lnTo>
                    <a:pt x="0" y="709612"/>
                  </a:lnTo>
                  <a:close/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493962" y="4619625"/>
            <a:ext cx="5050155" cy="6604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897890" marR="307340" indent="-584200">
              <a:lnSpc>
                <a:spcPct val="100000"/>
              </a:lnSpc>
              <a:spcBef>
                <a:spcPts val="355"/>
              </a:spcBef>
            </a:pP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ghi đè được do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chỉ </a:t>
            </a:r>
            <a:r>
              <a:rPr sz="20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truy</a:t>
            </a:r>
            <a:r>
              <a:rPr sz="2000" i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cập 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yếu </a:t>
            </a:r>
            <a:r>
              <a:rPr sz="20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hơn (public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2000" i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protected)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05037" y="1778000"/>
            <a:ext cx="7326630" cy="3223260"/>
            <a:chOff x="681037" y="1778000"/>
            <a:chExt cx="7326630" cy="3223260"/>
          </a:xfrm>
        </p:grpSpPr>
        <p:sp>
          <p:nvSpPr>
            <p:cNvPr id="21" name="object 21"/>
            <p:cNvSpPr/>
            <p:nvPr/>
          </p:nvSpPr>
          <p:spPr>
            <a:xfrm>
              <a:off x="685800" y="2906649"/>
              <a:ext cx="288925" cy="2089785"/>
            </a:xfrm>
            <a:custGeom>
              <a:avLst/>
              <a:gdLst/>
              <a:ahLst/>
              <a:cxnLst/>
              <a:rect l="l" t="t" r="r" b="b"/>
              <a:pathLst>
                <a:path w="288925" h="2089785">
                  <a:moveTo>
                    <a:pt x="0" y="0"/>
                  </a:moveTo>
                  <a:lnTo>
                    <a:pt x="0" y="2089150"/>
                  </a:lnTo>
                </a:path>
                <a:path w="288925" h="2089785">
                  <a:moveTo>
                    <a:pt x="288925" y="2089150"/>
                  </a:moveTo>
                  <a:lnTo>
                    <a:pt x="0" y="2089277"/>
                  </a:lnTo>
                </a:path>
              </a:pathLst>
            </a:custGeom>
            <a:ln w="9525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48000" y="1777999"/>
              <a:ext cx="801370" cy="1955800"/>
            </a:xfrm>
            <a:custGeom>
              <a:avLst/>
              <a:gdLst/>
              <a:ahLst/>
              <a:cxnLst/>
              <a:rect l="l" t="t" r="r" b="b"/>
              <a:pathLst>
                <a:path w="801370" h="1955800">
                  <a:moveTo>
                    <a:pt x="801370" y="436118"/>
                  </a:moveTo>
                  <a:lnTo>
                    <a:pt x="796950" y="434289"/>
                  </a:lnTo>
                  <a:lnTo>
                    <a:pt x="799211" y="430149"/>
                  </a:lnTo>
                  <a:lnTo>
                    <a:pt x="69138" y="32346"/>
                  </a:lnTo>
                  <a:lnTo>
                    <a:pt x="72428" y="26289"/>
                  </a:lnTo>
                  <a:lnTo>
                    <a:pt x="85090" y="3048"/>
                  </a:lnTo>
                  <a:lnTo>
                    <a:pt x="0" y="0"/>
                  </a:lnTo>
                  <a:lnTo>
                    <a:pt x="48641" y="69977"/>
                  </a:lnTo>
                  <a:lnTo>
                    <a:pt x="64617" y="40627"/>
                  </a:lnTo>
                  <a:lnTo>
                    <a:pt x="790778" y="436435"/>
                  </a:lnTo>
                  <a:lnTo>
                    <a:pt x="174650" y="1883765"/>
                  </a:lnTo>
                  <a:lnTo>
                    <a:pt x="144018" y="1870710"/>
                  </a:lnTo>
                  <a:lnTo>
                    <a:pt x="149225" y="1955800"/>
                  </a:lnTo>
                  <a:lnTo>
                    <a:pt x="214122" y="1900555"/>
                  </a:lnTo>
                  <a:lnTo>
                    <a:pt x="211137" y="1899285"/>
                  </a:lnTo>
                  <a:lnTo>
                    <a:pt x="183451" y="1887499"/>
                  </a:lnTo>
                  <a:lnTo>
                    <a:pt x="801370" y="436118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58767" y="2046731"/>
              <a:ext cx="4148328" cy="830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091940" y="2022347"/>
              <a:ext cx="3745991" cy="9448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435663" y="2062238"/>
            <a:ext cx="4041775" cy="660400"/>
          </a:xfrm>
          <a:prstGeom prst="rect">
            <a:avLst/>
          </a:prstGeom>
          <a:solidFill>
            <a:srgbClr val="EE791F"/>
          </a:solidFill>
        </p:spPr>
        <p:txBody>
          <a:bodyPr vert="horz" wrap="square" lIns="0" tIns="45085" rIns="0" bIns="0" rtlCol="0">
            <a:spAutoFit/>
          </a:bodyPr>
          <a:lstStyle/>
          <a:p>
            <a:pPr marL="1124585" marR="381000" indent="-738505">
              <a:lnSpc>
                <a:spcPct val="100000"/>
              </a:lnSpc>
              <a:spcBef>
                <a:spcPts val="355"/>
              </a:spcBef>
            </a:pP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i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ghi đè được do không 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cùng kiểu trả</a:t>
            </a:r>
            <a:r>
              <a:rPr sz="2000" i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về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9230" y="2273300"/>
            <a:ext cx="5129530" cy="20218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4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phép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ghi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đè: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static </a:t>
            </a:r>
            <a:r>
              <a:rPr sz="20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5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private </a:t>
            </a:r>
            <a:r>
              <a:rPr sz="20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5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0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hằng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final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20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15</a:t>
            </a:r>
            <a:endParaRPr spc="-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35" dirty="0">
                <a:solidFill>
                  <a:schemeClr val="tx1"/>
                </a:solidFill>
              </a:rPr>
              <a:t>Quy</a:t>
            </a:r>
            <a:r>
              <a:rPr sz="3600" spc="-10" dirty="0">
                <a:solidFill>
                  <a:schemeClr val="tx1"/>
                </a:solidFill>
              </a:rPr>
              <a:t> </a:t>
            </a:r>
            <a:r>
              <a:rPr sz="3600" spc="480" dirty="0">
                <a:solidFill>
                  <a:schemeClr val="tx1"/>
                </a:solidFill>
              </a:rPr>
              <a:t>định</a:t>
            </a:r>
            <a:r>
              <a:rPr sz="3600" spc="-5" dirty="0">
                <a:solidFill>
                  <a:schemeClr val="tx1"/>
                </a:solidFill>
              </a:rPr>
              <a:t> </a:t>
            </a:r>
            <a:r>
              <a:rPr sz="3600" spc="390" dirty="0">
                <a:solidFill>
                  <a:schemeClr val="tx1"/>
                </a:solidFill>
              </a:rPr>
              <a:t>trong</a:t>
            </a:r>
            <a:r>
              <a:rPr sz="3600" spc="-20" dirty="0">
                <a:solidFill>
                  <a:schemeClr val="tx1"/>
                </a:solidFill>
              </a:rPr>
              <a:t> </a:t>
            </a:r>
            <a:r>
              <a:rPr sz="3600" spc="440" dirty="0">
                <a:solidFill>
                  <a:schemeClr val="tx1"/>
                </a:solidFill>
              </a:rPr>
              <a:t>ghi</a:t>
            </a:r>
            <a:r>
              <a:rPr sz="3600" spc="10" dirty="0">
                <a:solidFill>
                  <a:schemeClr val="tx1"/>
                </a:solidFill>
              </a:rPr>
              <a:t> </a:t>
            </a:r>
            <a:r>
              <a:rPr sz="3600" spc="630" dirty="0">
                <a:solidFill>
                  <a:schemeClr val="tx1"/>
                </a:solidFill>
              </a:rPr>
              <a:t>đè</a:t>
            </a:r>
            <a:r>
              <a:rPr sz="3600" spc="10" dirty="0">
                <a:solidFill>
                  <a:schemeClr val="tx1"/>
                </a:solidFill>
              </a:rPr>
              <a:t> </a:t>
            </a:r>
            <a:r>
              <a:rPr sz="3600" spc="290" dirty="0">
                <a:solidFill>
                  <a:schemeClr val="tx1"/>
                </a:solidFill>
              </a:rPr>
              <a:t>(tiếp)</a:t>
            </a:r>
            <a:endParaRPr sz="3600" spc="290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588760" y="2010410"/>
          <a:ext cx="5265420" cy="3769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105275" imgH="2952750" progId="Paint.Picture">
                  <p:embed/>
                </p:oleObj>
              </mc:Choice>
              <mc:Fallback>
                <p:oleObj name="" r:id="rId1" imgW="4105275" imgH="29527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88760" y="2010410"/>
                        <a:ext cx="5265420" cy="3769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7617" y="1420063"/>
            <a:ext cx="7036434" cy="401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590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Đôi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lúc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 </a:t>
            </a:r>
            <a:r>
              <a:rPr sz="24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muốn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hạn </a:t>
            </a: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chế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việc </a:t>
            </a:r>
            <a:r>
              <a:rPr sz="24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nghĩa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 </a:t>
            </a:r>
            <a:r>
              <a:rPr sz="24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vì</a:t>
            </a:r>
            <a:r>
              <a:rPr sz="2400" spc="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590"/>
              </a:lnSpc>
            </a:pP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400" spc="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do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sau: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375"/>
              </a:lnSpc>
              <a:spcBef>
                <a:spcPts val="4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2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 </a:t>
            </a:r>
            <a:r>
              <a:rPr sz="22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đúng </a:t>
            </a:r>
            <a:r>
              <a:rPr sz="22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đắn: </a:t>
            </a:r>
            <a:r>
              <a:rPr sz="2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2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nghĩa </a:t>
            </a:r>
            <a:r>
              <a:rPr sz="22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 </a:t>
            </a:r>
            <a:r>
              <a:rPr sz="22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2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</a:t>
            </a:r>
            <a:r>
              <a:rPr sz="22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560705">
              <a:lnSpc>
                <a:spcPts val="2375"/>
              </a:lnSpc>
            </a:pPr>
            <a:r>
              <a:rPr sz="22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2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2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dẫn </a:t>
            </a:r>
            <a:r>
              <a:rPr sz="22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xuất có </a:t>
            </a:r>
            <a:r>
              <a:rPr sz="22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2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làm </a:t>
            </a:r>
            <a:r>
              <a:rPr sz="22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sai </a:t>
            </a:r>
            <a:r>
              <a:rPr sz="22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lạc </a:t>
            </a:r>
            <a:r>
              <a:rPr sz="22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ý </a:t>
            </a:r>
            <a:r>
              <a:rPr sz="22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nghĩa </a:t>
            </a:r>
            <a:r>
              <a:rPr sz="22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2200" spc="20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ts val="2110"/>
              </a:lnSpc>
              <a:spcBef>
                <a:spcPts val="98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2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 </a:t>
            </a:r>
            <a:r>
              <a:rPr sz="2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hiệu </a:t>
            </a:r>
            <a:r>
              <a:rPr sz="22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quả: </a:t>
            </a:r>
            <a:r>
              <a:rPr sz="2200" spc="-1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Cơ </a:t>
            </a:r>
            <a:r>
              <a:rPr sz="22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chế </a:t>
            </a:r>
            <a:r>
              <a:rPr sz="22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kết </a:t>
            </a:r>
            <a:r>
              <a:rPr sz="22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nối </a:t>
            </a:r>
            <a:r>
              <a:rPr sz="22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động </a:t>
            </a:r>
            <a:r>
              <a:rPr sz="22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hiệu </a:t>
            </a:r>
            <a:r>
              <a:rPr sz="22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quả  </a:t>
            </a:r>
            <a:r>
              <a:rPr sz="22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về </a:t>
            </a:r>
            <a:r>
              <a:rPr sz="22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mặt </a:t>
            </a:r>
            <a:r>
              <a:rPr sz="22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thời </a:t>
            </a:r>
            <a:r>
              <a:rPr sz="22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gian </a:t>
            </a:r>
            <a:r>
              <a:rPr sz="22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bằng kết </a:t>
            </a:r>
            <a:r>
              <a:rPr sz="22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nối </a:t>
            </a:r>
            <a:r>
              <a:rPr sz="22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tĩnh. </a:t>
            </a:r>
            <a:r>
              <a:rPr sz="22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</a:t>
            </a:r>
            <a:r>
              <a:rPr sz="22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biết </a:t>
            </a:r>
            <a:r>
              <a:rPr sz="22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trước </a:t>
            </a:r>
            <a:r>
              <a:rPr sz="22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sẽ  </a:t>
            </a:r>
            <a:r>
              <a:rPr sz="22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2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2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nghĩa </a:t>
            </a:r>
            <a:r>
              <a:rPr sz="22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 </a:t>
            </a:r>
            <a:r>
              <a:rPr sz="22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2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2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2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2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cơ </a:t>
            </a:r>
            <a:r>
              <a:rPr sz="22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sở </a:t>
            </a:r>
            <a:r>
              <a:rPr sz="22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thì  </a:t>
            </a:r>
            <a:r>
              <a:rPr sz="22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nên </a:t>
            </a:r>
            <a:r>
              <a:rPr sz="22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dùng </a:t>
            </a:r>
            <a:r>
              <a:rPr sz="22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2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khóa </a:t>
            </a:r>
            <a:r>
              <a:rPr sz="22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final </a:t>
            </a:r>
            <a:r>
              <a:rPr sz="22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đi </a:t>
            </a:r>
            <a:r>
              <a:rPr sz="22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2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</a:t>
            </a:r>
            <a:r>
              <a:rPr sz="22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Arial" panose="020B0604020202020204"/>
              <a:cs typeface="Arial" panose="020B0604020202020204"/>
            </a:endParaRPr>
          </a:p>
          <a:p>
            <a:pPr marL="1166495" marR="1809750" indent="-560070">
              <a:lnSpc>
                <a:spcPct val="113000"/>
              </a:lnSpc>
              <a:tabLst>
                <a:tab pos="1585595" algn="l"/>
                <a:tab pos="2143125" algn="l"/>
                <a:tab pos="2423795" algn="l"/>
                <a:tab pos="3401695" algn="l"/>
                <a:tab pos="4658360" algn="l"/>
                <a:tab pos="5078095" algn="l"/>
              </a:tabLst>
            </a:pPr>
            <a:r>
              <a:rPr sz="2000" spc="229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public</a:t>
            </a:r>
            <a:r>
              <a:rPr sz="2000" spc="229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21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fi</a:t>
            </a:r>
            <a:r>
              <a:rPr sz="2000" b="1" spc="42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2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54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000" b="1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22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spc="8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spc="27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ri</a:t>
            </a:r>
            <a:r>
              <a:rPr sz="2000" spc="53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spc="-1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00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-2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ba</a:t>
            </a:r>
            <a:r>
              <a:rPr sz="2000" spc="-14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seName</a:t>
            </a:r>
            <a:r>
              <a:rPr sz="200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434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()</a:t>
            </a:r>
            <a:r>
              <a:rPr sz="200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38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{  </a:t>
            </a:r>
            <a:r>
              <a:rPr sz="2000" spc="22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return	</a:t>
            </a:r>
            <a:r>
              <a:rPr sz="2000" spc="185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“Person”;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325"/>
              </a:spcBef>
            </a:pPr>
            <a:r>
              <a:rPr sz="2000" spc="430" dirty="0">
                <a:solidFill>
                  <a:srgbClr val="25902B"/>
                </a:solidFill>
                <a:latin typeface="Arial" panose="020B0604020202020204"/>
                <a:cs typeface="Arial" panose="020B0604020202020204"/>
              </a:rPr>
              <a:t>}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16</a:t>
            </a:r>
            <a:endParaRPr spc="-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065" y="387350"/>
            <a:ext cx="437642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95" dirty="0">
                <a:solidFill>
                  <a:schemeClr val="tx1"/>
                </a:solidFill>
              </a:rPr>
              <a:t>Hạn</a:t>
            </a:r>
            <a:r>
              <a:rPr sz="3600" spc="-40" dirty="0">
                <a:solidFill>
                  <a:schemeClr val="tx1"/>
                </a:solidFill>
              </a:rPr>
              <a:t> </a:t>
            </a:r>
            <a:r>
              <a:rPr sz="3600" spc="565" dirty="0">
                <a:solidFill>
                  <a:schemeClr val="tx1"/>
                </a:solidFill>
              </a:rPr>
              <a:t>chế</a:t>
            </a:r>
            <a:r>
              <a:rPr sz="3600" spc="-10" dirty="0">
                <a:solidFill>
                  <a:schemeClr val="tx1"/>
                </a:solidFill>
              </a:rPr>
              <a:t> </a:t>
            </a:r>
            <a:r>
              <a:rPr sz="3600" spc="445" dirty="0">
                <a:solidFill>
                  <a:schemeClr val="tx1"/>
                </a:solidFill>
              </a:rPr>
              <a:t>ghi</a:t>
            </a:r>
            <a:r>
              <a:rPr sz="3600" spc="-10" dirty="0">
                <a:solidFill>
                  <a:schemeClr val="tx1"/>
                </a:solidFill>
              </a:rPr>
              <a:t> </a:t>
            </a:r>
            <a:r>
              <a:rPr sz="3600" spc="625" dirty="0">
                <a:solidFill>
                  <a:schemeClr val="tx1"/>
                </a:solidFill>
              </a:rPr>
              <a:t>đè</a:t>
            </a:r>
            <a:endParaRPr sz="3600" spc="62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0235" y="372110"/>
            <a:ext cx="496062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r>
              <a:rPr lang="en-US" sz="3600" spc="75" dirty="0">
                <a:solidFill>
                  <a:schemeClr val="tx1"/>
                </a:solidFill>
              </a:rPr>
              <a:t> (Inheritance)</a:t>
            </a:r>
            <a:endParaRPr lang="en-US" sz="3600" spc="7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51007" y="6396240"/>
            <a:ext cx="178435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0235" y="1158875"/>
            <a:ext cx="9204325" cy="383476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5" dirty="0">
                <a:latin typeface="Arial" panose="020B0604020202020204"/>
                <a:cs typeface="Arial" panose="020B0604020202020204"/>
                <a:sym typeface="+mn-ea"/>
              </a:rPr>
              <a:t>Xây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dựng </a:t>
            </a:r>
            <a:r>
              <a:rPr sz="2400" spc="-9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10" dirty="0">
                <a:latin typeface="Arial" panose="020B0604020202020204"/>
                <a:cs typeface="Arial" panose="020B0604020202020204"/>
                <a:sym typeface="+mn-ea"/>
              </a:rPr>
              <a:t>mới </a:t>
            </a:r>
            <a:r>
              <a:rPr sz="2400" spc="-90" dirty="0">
                <a:latin typeface="Arial" panose="020B0604020202020204"/>
                <a:cs typeface="Arial" panose="020B0604020202020204"/>
                <a:sym typeface="+mn-ea"/>
              </a:rPr>
              <a:t>có </a:t>
            </a:r>
            <a:r>
              <a:rPr sz="2400" spc="-75" dirty="0">
                <a:latin typeface="Arial" panose="020B0604020202020204"/>
                <a:cs typeface="Arial" panose="020B0604020202020204"/>
                <a:sym typeface="+mn-ea"/>
              </a:rPr>
              <a:t>sẵn </a:t>
            </a:r>
            <a:r>
              <a:rPr sz="2400" spc="-9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60" dirty="0">
                <a:latin typeface="Arial" panose="020B0604020202020204"/>
                <a:cs typeface="Arial" panose="020B0604020202020204"/>
                <a:sym typeface="+mn-ea"/>
              </a:rPr>
              <a:t>đặc </a:t>
            </a:r>
            <a:r>
              <a:rPr sz="2400" spc="5" dirty="0"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80" dirty="0">
                <a:latin typeface="Arial" panose="020B0604020202020204"/>
                <a:cs typeface="Arial" panose="020B0604020202020204"/>
                <a:sym typeface="+mn-ea"/>
              </a:rPr>
              <a:t>cũ,  </a:t>
            </a:r>
            <a:r>
              <a:rPr sz="2400" spc="-25" dirty="0">
                <a:latin typeface="Arial" panose="020B0604020202020204"/>
                <a:cs typeface="Arial" panose="020B0604020202020204"/>
                <a:sym typeface="+mn-ea"/>
              </a:rPr>
              <a:t>đồng </a:t>
            </a:r>
            <a:r>
              <a:rPr sz="2400" spc="10" dirty="0">
                <a:latin typeface="Arial" panose="020B0604020202020204"/>
                <a:cs typeface="Arial" panose="020B0604020202020204"/>
                <a:sym typeface="+mn-ea"/>
              </a:rPr>
              <a:t>thời </a:t>
            </a:r>
            <a:r>
              <a:rPr sz="2400" spc="-25" dirty="0">
                <a:latin typeface="Arial" panose="020B0604020202020204"/>
                <a:cs typeface="Arial" panose="020B0604020202020204"/>
                <a:sym typeface="+mn-ea"/>
              </a:rPr>
              <a:t>chia </a:t>
            </a:r>
            <a:r>
              <a:rPr sz="2400" spc="-165" dirty="0">
                <a:latin typeface="Arial" panose="020B0604020202020204"/>
                <a:cs typeface="Arial" panose="020B0604020202020204"/>
                <a:sym typeface="+mn-ea"/>
              </a:rPr>
              <a:t>sẻ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hay </a:t>
            </a:r>
            <a:r>
              <a:rPr sz="2400" spc="-25" dirty="0">
                <a:latin typeface="Arial" panose="020B0604020202020204"/>
                <a:cs typeface="Arial" panose="020B0604020202020204"/>
                <a:sym typeface="+mn-ea"/>
              </a:rPr>
              <a:t>mở 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rộng </a:t>
            </a:r>
            <a:r>
              <a:rPr sz="2400" spc="-9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60" dirty="0">
                <a:latin typeface="Arial" panose="020B0604020202020204"/>
                <a:cs typeface="Arial" panose="020B0604020202020204"/>
                <a:sym typeface="+mn-ea"/>
              </a:rPr>
              <a:t>đặc </a:t>
            </a:r>
            <a:r>
              <a:rPr sz="2400" spc="5" dirty="0"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400" spc="-75" dirty="0">
                <a:latin typeface="Arial" panose="020B0604020202020204"/>
                <a:cs typeface="Arial" panose="020B0604020202020204"/>
                <a:sym typeface="+mn-ea"/>
              </a:rPr>
              <a:t>sẵn</a:t>
            </a:r>
            <a:r>
              <a:rPr sz="2400" spc="8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35" dirty="0">
                <a:latin typeface="Arial" panose="020B0604020202020204"/>
                <a:cs typeface="Arial" panose="020B0604020202020204"/>
                <a:sym typeface="+mn-ea"/>
              </a:rPr>
              <a:t>có</a:t>
            </a:r>
            <a:r>
              <a:rPr lang="en-US" sz="2400" spc="-35" dirty="0"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05" dirty="0">
                <a:latin typeface="Arial" panose="020B0604020202020204"/>
                <a:cs typeface="Arial" panose="020B0604020202020204"/>
                <a:sym typeface="+mn-ea"/>
              </a:rPr>
              <a:t>Ví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50" dirty="0">
                <a:latin typeface="Arial" panose="020B0604020202020204"/>
                <a:cs typeface="Arial" panose="020B0604020202020204"/>
                <a:sym typeface="+mn-ea"/>
              </a:rPr>
              <a:t>dụ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-75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30" dirty="0">
                <a:latin typeface="Arial" panose="020B0604020202020204"/>
                <a:cs typeface="Arial" panose="020B0604020202020204"/>
                <a:sym typeface="+mn-ea"/>
              </a:rPr>
              <a:t>Người 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có </a:t>
            </a:r>
            <a:r>
              <a:rPr sz="2400" spc="-8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30" dirty="0">
                <a:latin typeface="Arial" panose="020B0604020202020204"/>
                <a:cs typeface="Arial" panose="020B0604020202020204"/>
                <a:sym typeface="+mn-ea"/>
              </a:rPr>
              <a:t>thuộc </a:t>
            </a:r>
            <a:r>
              <a:rPr sz="2400" spc="20" dirty="0"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như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tên, </a:t>
            </a:r>
            <a:r>
              <a:rPr sz="2400" spc="25" dirty="0">
                <a:latin typeface="Arial" panose="020B0604020202020204"/>
                <a:cs typeface="Arial" panose="020B0604020202020204"/>
                <a:sym typeface="+mn-ea"/>
              </a:rPr>
              <a:t>tuổi,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chiều </a:t>
            </a:r>
            <a:r>
              <a:rPr sz="2400" spc="-60" dirty="0">
                <a:latin typeface="Arial" panose="020B0604020202020204"/>
                <a:cs typeface="Arial" panose="020B0604020202020204"/>
                <a:sym typeface="+mn-ea"/>
              </a:rPr>
              <a:t>cao,</a:t>
            </a:r>
            <a:r>
              <a:rPr sz="2400" spc="7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cân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560705">
              <a:lnSpc>
                <a:spcPts val="2280"/>
              </a:lnSpc>
            </a:pPr>
            <a:r>
              <a:rPr sz="2400" spc="-110" dirty="0">
                <a:latin typeface="Arial" panose="020B0604020202020204"/>
                <a:cs typeface="Arial" panose="020B0604020202020204"/>
                <a:sym typeface="+mn-ea"/>
              </a:rPr>
              <a:t>nặng…; </a:t>
            </a:r>
            <a:r>
              <a:rPr sz="2400" spc="-80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phương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như </a:t>
            </a:r>
            <a:r>
              <a:rPr sz="2400" spc="-65" dirty="0">
                <a:latin typeface="Arial" panose="020B0604020202020204"/>
                <a:cs typeface="Arial" panose="020B0604020202020204"/>
                <a:sym typeface="+mn-ea"/>
              </a:rPr>
              <a:t>ăn, </a:t>
            </a:r>
            <a:r>
              <a:rPr sz="2400" spc="-5" dirty="0">
                <a:latin typeface="Arial" panose="020B0604020202020204"/>
                <a:cs typeface="Arial" panose="020B0604020202020204"/>
                <a:sym typeface="+mn-ea"/>
              </a:rPr>
              <a:t>ngủ,</a:t>
            </a:r>
            <a:r>
              <a:rPr sz="2400" spc="19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135" dirty="0">
                <a:latin typeface="Arial" panose="020B0604020202020204"/>
                <a:cs typeface="Arial" panose="020B0604020202020204"/>
                <a:sym typeface="+mn-ea"/>
              </a:rPr>
              <a:t>chơi…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560705" marR="307975" lvl="1" indent="-228600">
              <a:lnSpc>
                <a:spcPts val="2160"/>
              </a:lnSpc>
              <a:spcBef>
                <a:spcPts val="10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-75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Sinh </a:t>
            </a:r>
            <a:r>
              <a:rPr sz="2400" spc="-30" dirty="0">
                <a:latin typeface="Arial" panose="020B0604020202020204"/>
                <a:cs typeface="Arial" panose="020B0604020202020204"/>
                <a:sym typeface="+mn-ea"/>
              </a:rPr>
              <a:t>Viên thừa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kế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từ 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45" dirty="0">
                <a:latin typeface="Arial" panose="020B0604020202020204"/>
                <a:cs typeface="Arial" panose="020B0604020202020204"/>
                <a:sym typeface="+mn-ea"/>
              </a:rPr>
              <a:t>Người, </a:t>
            </a:r>
            <a:r>
              <a:rPr sz="2400" spc="-30" dirty="0">
                <a:latin typeface="Arial" panose="020B0604020202020204"/>
                <a:cs typeface="Arial" panose="020B0604020202020204"/>
                <a:sym typeface="+mn-ea"/>
              </a:rPr>
              <a:t>thừa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kế </a:t>
            </a:r>
            <a:r>
              <a:rPr sz="2400" spc="-75" dirty="0">
                <a:latin typeface="Arial" panose="020B0604020202020204"/>
                <a:cs typeface="Arial" panose="020B0604020202020204"/>
                <a:sym typeface="+mn-ea"/>
              </a:rPr>
              <a:t>được </a:t>
            </a:r>
            <a:r>
              <a:rPr sz="2400" spc="-85" dirty="0">
                <a:latin typeface="Arial" panose="020B0604020202020204"/>
                <a:cs typeface="Arial" panose="020B0604020202020204"/>
                <a:sym typeface="+mn-ea"/>
              </a:rPr>
              <a:t>các  </a:t>
            </a:r>
            <a:r>
              <a:rPr sz="2400" spc="30" dirty="0">
                <a:latin typeface="Arial" panose="020B0604020202020204"/>
                <a:cs typeface="Arial" panose="020B0604020202020204"/>
                <a:sym typeface="+mn-ea"/>
              </a:rPr>
              <a:t>thuộc </a:t>
            </a:r>
            <a:r>
              <a:rPr sz="2400" spc="20" dirty="0"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tên, </a:t>
            </a:r>
            <a:r>
              <a:rPr sz="2400" spc="25" dirty="0">
                <a:latin typeface="Arial" panose="020B0604020202020204"/>
                <a:cs typeface="Arial" panose="020B0604020202020204"/>
                <a:sym typeface="+mn-ea"/>
              </a:rPr>
              <a:t>tuổi, </a:t>
            </a:r>
            <a:r>
              <a:rPr sz="2400" spc="-15" dirty="0">
                <a:latin typeface="Arial" panose="020B0604020202020204"/>
                <a:cs typeface="Arial" panose="020B0604020202020204"/>
                <a:sym typeface="+mn-ea"/>
              </a:rPr>
              <a:t>chiều </a:t>
            </a:r>
            <a:r>
              <a:rPr sz="2400" spc="-60" dirty="0">
                <a:latin typeface="Arial" panose="020B0604020202020204"/>
                <a:cs typeface="Arial" panose="020B0604020202020204"/>
                <a:sym typeface="+mn-ea"/>
              </a:rPr>
              <a:t>cao,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cân </a:t>
            </a:r>
            <a:r>
              <a:rPr sz="2400" spc="-110" dirty="0">
                <a:latin typeface="Arial" panose="020B0604020202020204"/>
                <a:cs typeface="Arial" panose="020B0604020202020204"/>
                <a:sym typeface="+mn-ea"/>
              </a:rPr>
              <a:t>nặng…; </a:t>
            </a:r>
            <a:r>
              <a:rPr sz="2400" spc="-8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phương  </a:t>
            </a:r>
            <a:r>
              <a:rPr sz="2400" spc="-25" dirty="0"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400" spc="-65" dirty="0">
                <a:latin typeface="Arial" panose="020B0604020202020204"/>
                <a:cs typeface="Arial" panose="020B0604020202020204"/>
                <a:sym typeface="+mn-ea"/>
              </a:rPr>
              <a:t>ăn, </a:t>
            </a:r>
            <a:r>
              <a:rPr sz="2400" spc="-5" dirty="0">
                <a:latin typeface="Arial" panose="020B0604020202020204"/>
                <a:cs typeface="Arial" panose="020B0604020202020204"/>
                <a:sym typeface="+mn-ea"/>
              </a:rPr>
              <a:t>ngủ,</a:t>
            </a:r>
            <a:r>
              <a:rPr sz="2400" spc="3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135" dirty="0">
                <a:latin typeface="Arial" panose="020B0604020202020204"/>
                <a:cs typeface="Arial" panose="020B0604020202020204"/>
                <a:sym typeface="+mn-ea"/>
              </a:rPr>
              <a:t>chơi…</a:t>
            </a:r>
            <a:endParaRPr sz="24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ts val="2160"/>
              </a:lnSpc>
              <a:spcBef>
                <a:spcPts val="100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-65" dirty="0">
                <a:latin typeface="Arial" panose="020B0604020202020204"/>
                <a:cs typeface="Arial" panose="020B0604020202020204"/>
                <a:sym typeface="+mn-ea"/>
              </a:rPr>
              <a:t>Bổ 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sung </a:t>
            </a:r>
            <a:r>
              <a:rPr sz="2400" spc="35" dirty="0">
                <a:latin typeface="Arial" panose="020B0604020202020204"/>
                <a:cs typeface="Arial" panose="020B0604020202020204"/>
                <a:sym typeface="+mn-ea"/>
              </a:rPr>
              <a:t>thêm </a:t>
            </a:r>
            <a:r>
              <a:rPr sz="2400" spc="-8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30" dirty="0">
                <a:latin typeface="Arial" panose="020B0604020202020204"/>
                <a:cs typeface="Arial" panose="020B0604020202020204"/>
                <a:sym typeface="+mn-ea"/>
              </a:rPr>
              <a:t>thuộc </a:t>
            </a:r>
            <a:r>
              <a:rPr sz="2400" spc="20" dirty="0"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như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mã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số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sinh </a:t>
            </a:r>
            <a:r>
              <a:rPr sz="2400" spc="-35" dirty="0">
                <a:latin typeface="Arial" panose="020B0604020202020204"/>
                <a:cs typeface="Arial" panose="020B0604020202020204"/>
                <a:sym typeface="+mn-ea"/>
              </a:rPr>
              <a:t>viên,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số </a:t>
            </a:r>
            <a:r>
              <a:rPr sz="2400" spc="25" dirty="0">
                <a:latin typeface="Arial" panose="020B0604020202020204"/>
                <a:cs typeface="Arial" panose="020B0604020202020204"/>
                <a:sym typeface="+mn-ea"/>
              </a:rPr>
              <a:t>tín  </a:t>
            </a:r>
            <a:r>
              <a:rPr sz="2400" spc="-5" dirty="0">
                <a:latin typeface="Arial" panose="020B0604020202020204"/>
                <a:cs typeface="Arial" panose="020B0604020202020204"/>
                <a:sym typeface="+mn-ea"/>
              </a:rPr>
              <a:t>chỉ tích </a:t>
            </a:r>
            <a:r>
              <a:rPr sz="2400" spc="-150" dirty="0">
                <a:latin typeface="Arial" panose="020B0604020202020204"/>
                <a:cs typeface="Arial" panose="020B0604020202020204"/>
                <a:sym typeface="+mn-ea"/>
              </a:rPr>
              <a:t>lũy…, </a:t>
            </a:r>
            <a:r>
              <a:rPr sz="2400" spc="-85" dirty="0"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400" spc="-20" dirty="0">
                <a:latin typeface="Arial" panose="020B0604020202020204"/>
                <a:cs typeface="Arial" panose="020B0604020202020204"/>
                <a:sym typeface="+mn-ea"/>
              </a:rPr>
              <a:t>phương </a:t>
            </a:r>
            <a:r>
              <a:rPr sz="2400" spc="-25" dirty="0"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400" spc="-40" dirty="0">
                <a:latin typeface="Arial" panose="020B0604020202020204"/>
                <a:cs typeface="Arial" panose="020B0604020202020204"/>
                <a:sym typeface="+mn-ea"/>
              </a:rPr>
              <a:t>như </a:t>
            </a:r>
            <a:r>
              <a:rPr sz="2400" spc="25" dirty="0">
                <a:latin typeface="Arial" panose="020B0604020202020204"/>
                <a:cs typeface="Arial" panose="020B0604020202020204"/>
                <a:sym typeface="+mn-ea"/>
              </a:rPr>
              <a:t>tham </a:t>
            </a:r>
            <a:r>
              <a:rPr sz="2400" spc="-50" dirty="0">
                <a:latin typeface="Arial" panose="020B0604020202020204"/>
                <a:cs typeface="Arial" panose="020B0604020202020204"/>
                <a:sym typeface="+mn-ea"/>
              </a:rPr>
              <a:t>dự </a:t>
            </a:r>
            <a:r>
              <a:rPr sz="2400" spc="-10" dirty="0"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400" spc="-30" dirty="0">
                <a:latin typeface="Arial" panose="020B0604020202020204"/>
                <a:cs typeface="Arial" panose="020B0604020202020204"/>
                <a:sym typeface="+mn-ea"/>
              </a:rPr>
              <a:t>học,</a:t>
            </a:r>
            <a:r>
              <a:rPr sz="2400" spc="22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400" spc="-90" dirty="0">
                <a:latin typeface="Arial" panose="020B0604020202020204"/>
                <a:cs typeface="Arial" panose="020B0604020202020204"/>
                <a:sym typeface="+mn-ea"/>
              </a:rPr>
              <a:t>thi…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4.7.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Java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2046" y="1325674"/>
            <a:ext cx="8705850" cy="4276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190" y="266700"/>
            <a:ext cx="380809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95" dirty="0">
                <a:solidFill>
                  <a:schemeClr val="tx1"/>
                </a:solidFill>
              </a:rPr>
              <a:t>Lớp</a:t>
            </a:r>
            <a:r>
              <a:rPr sz="3600" spc="-409" dirty="0">
                <a:solidFill>
                  <a:schemeClr val="tx1"/>
                </a:solidFill>
              </a:rPr>
              <a:t> </a:t>
            </a:r>
            <a:r>
              <a:rPr sz="3600" spc="55" dirty="0">
                <a:solidFill>
                  <a:schemeClr val="tx1"/>
                </a:solidFill>
              </a:rPr>
              <a:t>Object</a:t>
            </a:r>
            <a:endParaRPr sz="3600" spc="5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7790" y="1894205"/>
            <a:ext cx="9942830" cy="431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2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Object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gốc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trên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cùng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tất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cả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</a:t>
            </a:r>
            <a:r>
              <a:rPr sz="2800" spc="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cây</a:t>
            </a:r>
            <a:r>
              <a:rPr lang="en-US"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phân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cấp </a:t>
            </a:r>
            <a:endParaRPr sz="2800" spc="-4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12065" indent="0">
              <a:lnSpc>
                <a:spcPts val="2725"/>
              </a:lnSpc>
              <a:spcBef>
                <a:spcPts val="100"/>
              </a:spcBef>
              <a:buNone/>
              <a:tabLst>
                <a:tab pos="286385" algn="l"/>
                <a:tab pos="28702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153035" indent="-228600">
              <a:lnSpc>
                <a:spcPts val="2160"/>
              </a:lnSpc>
              <a:spcBef>
                <a:spcPts val="1740"/>
              </a:spcBef>
            </a:pPr>
            <a:r>
              <a:rPr sz="28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nghĩa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 </a:t>
            </a:r>
            <a:endParaRPr sz="2800" spc="8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560705" marR="153035" indent="-228600">
              <a:lnSpc>
                <a:spcPts val="2160"/>
              </a:lnSpc>
              <a:spcBef>
                <a:spcPts val="1740"/>
              </a:spcBef>
            </a:pP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khác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thì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mặc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trực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tiếp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69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nghĩa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package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chuẩn</a:t>
            </a:r>
            <a:r>
              <a:rPr sz="2800" spc="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java.lang</a:t>
            </a:r>
            <a:endParaRPr sz="2800" spc="-50" dirty="0">
              <a:solidFill>
                <a:srgbClr val="168991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695"/>
              </a:spcBef>
              <a:buChar char="•"/>
              <a:tabLst>
                <a:tab pos="286385" algn="l"/>
                <a:tab pos="287020" algn="l"/>
              </a:tabLst>
            </a:pPr>
            <a:r>
              <a:rPr lang="en-US" sz="2800" dirty="0" err="1">
                <a:sym typeface="+mn-ea"/>
              </a:rPr>
              <a:t>Mọi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lớp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trong</a:t>
            </a:r>
            <a:r>
              <a:rPr lang="en-US" sz="2800" dirty="0">
                <a:sym typeface="+mn-ea"/>
              </a:rPr>
              <a:t> Java </a:t>
            </a:r>
            <a:r>
              <a:rPr lang="en-US" sz="2800" dirty="0" err="1">
                <a:sym typeface="+mn-ea"/>
              </a:rPr>
              <a:t>đều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được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mặc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định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thừa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kế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lớp</a:t>
            </a:r>
            <a:r>
              <a:rPr lang="en-US" sz="2800" dirty="0">
                <a:sym typeface="+mn-ea"/>
              </a:rPr>
              <a:t> Object </a:t>
            </a:r>
            <a:r>
              <a:rPr lang="en-US" sz="2800" dirty="0" err="1">
                <a:sym typeface="+mn-ea"/>
              </a:rPr>
              <a:t>dù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không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khai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báo</a:t>
            </a:r>
            <a:r>
              <a:rPr lang="en-US" sz="2800" dirty="0">
                <a:sym typeface="+mn-ea"/>
              </a:rPr>
              <a:t> dung </a:t>
            </a:r>
            <a:r>
              <a:rPr lang="en-US" sz="2800" dirty="0" err="1">
                <a:sym typeface="+mn-ea"/>
              </a:rPr>
              <a:t>từ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khóa</a:t>
            </a:r>
            <a:r>
              <a:rPr lang="en-US" sz="2800" dirty="0">
                <a:sym typeface="+mn-ea"/>
              </a:rPr>
              <a:t> extends. 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i="1" dirty="0">
                <a:sym typeface="+mn-ea"/>
              </a:rPr>
              <a:t>public class </a:t>
            </a:r>
            <a:r>
              <a:rPr lang="en-US" sz="2800" i="1" dirty="0" err="1">
                <a:sym typeface="+mn-ea"/>
              </a:rPr>
              <a:t>SinhVien</a:t>
            </a:r>
            <a:r>
              <a:rPr lang="en-US" sz="2800" i="1" dirty="0">
                <a:sym typeface="+mn-ea"/>
              </a:rPr>
              <a:t> {…} </a:t>
            </a:r>
            <a:r>
              <a:rPr lang="en-US" sz="2800" i="1" dirty="0" err="1" smtClean="0">
                <a:sym typeface="+mn-ea"/>
              </a:rPr>
              <a:t>Tương</a:t>
            </a:r>
            <a:r>
              <a:rPr lang="en-US" sz="2800" i="1" dirty="0" smtClean="0">
                <a:sym typeface="+mn-ea"/>
              </a:rPr>
              <a:t> </a:t>
            </a:r>
            <a:r>
              <a:rPr lang="en-US" sz="2800" i="1" dirty="0" err="1">
                <a:sym typeface="+mn-ea"/>
              </a:rPr>
              <a:t>đương</a:t>
            </a:r>
            <a:r>
              <a:rPr lang="en-US" sz="2800" i="1" dirty="0">
                <a:sym typeface="+mn-ea"/>
              </a:rPr>
              <a:t> </a:t>
            </a:r>
            <a:r>
              <a:rPr lang="en-US" sz="2800" i="1" dirty="0" err="1">
                <a:sym typeface="+mn-ea"/>
              </a:rPr>
              <a:t>với</a:t>
            </a:r>
            <a:endParaRPr lang="en-US" sz="2800" i="1" dirty="0"/>
          </a:p>
          <a:p>
            <a:pPr marL="914400" lvl="2" indent="0">
              <a:buNone/>
            </a:pPr>
            <a:r>
              <a:rPr lang="en-US" sz="2800" i="1" dirty="0">
                <a:sym typeface="+mn-ea"/>
              </a:rPr>
              <a:t>public class </a:t>
            </a:r>
            <a:r>
              <a:rPr lang="en-US" sz="2800" i="1" dirty="0" err="1">
                <a:sym typeface="+mn-ea"/>
              </a:rPr>
              <a:t>SinhVien</a:t>
            </a:r>
            <a:r>
              <a:rPr lang="en-US" sz="2800" i="1" dirty="0">
                <a:sym typeface="+mn-ea"/>
              </a:rPr>
              <a:t> extends Object {…} 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25000" y="152349"/>
            <a:ext cx="1025829" cy="10258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4345" y="266700"/>
            <a:ext cx="35814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95" dirty="0">
                <a:solidFill>
                  <a:schemeClr val="tx1"/>
                </a:solidFill>
              </a:rPr>
              <a:t>Lớp</a:t>
            </a:r>
            <a:r>
              <a:rPr sz="3600" spc="-409" dirty="0">
                <a:solidFill>
                  <a:schemeClr val="tx1"/>
                </a:solidFill>
              </a:rPr>
              <a:t> </a:t>
            </a:r>
            <a:r>
              <a:rPr sz="3600" spc="55" dirty="0">
                <a:solidFill>
                  <a:schemeClr val="tx1"/>
                </a:solidFill>
              </a:rPr>
              <a:t>Object</a:t>
            </a:r>
            <a:endParaRPr sz="3600" spc="5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442" y="1817954"/>
            <a:ext cx="698690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0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Chứa </a:t>
            </a:r>
            <a:r>
              <a:rPr sz="24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4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hữu </a:t>
            </a: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ích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</a:t>
            </a:r>
            <a:r>
              <a:rPr sz="2400" spc="3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05"/>
              </a:lnSpc>
            </a:pPr>
            <a:r>
              <a:rPr sz="24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tất </a:t>
            </a:r>
            <a:r>
              <a:rPr sz="24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cả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lớp, </a:t>
            </a:r>
            <a:r>
              <a:rPr sz="24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dụ: </a:t>
            </a:r>
            <a:r>
              <a:rPr sz="2400" spc="2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toString()</a:t>
            </a:r>
            <a:r>
              <a:rPr sz="2400" spc="2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400" spc="3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3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equals()</a:t>
            </a:r>
            <a:r>
              <a:rPr sz="2400" spc="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...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2638425"/>
            <a:ext cx="5991225" cy="39909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25000" y="152349"/>
            <a:ext cx="1025829" cy="1025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/>
              <a:t>	Lớp</a:t>
            </a:r>
            <a:r>
              <a:rPr lang="en-US" sz="3600" dirty="0"/>
              <a:t> </a:t>
            </a:r>
            <a:r>
              <a:rPr lang="en-US" sz="3600" dirty="0" err="1"/>
              <a:t>trừu</a:t>
            </a:r>
            <a:r>
              <a:rPr lang="en-US" sz="3600" dirty="0"/>
              <a:t> </a:t>
            </a:r>
            <a:r>
              <a:rPr lang="en-US" sz="3600" dirty="0" err="1" smtClean="0"/>
              <a:t>tượng (Abstract)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9400"/>
            <a:ext cx="11168380" cy="4565015"/>
          </a:xfrm>
        </p:spPr>
        <p:txBody>
          <a:bodyPr>
            <a:noAutofit/>
          </a:bodyPr>
          <a:lstStyle/>
          <a:p>
            <a:r>
              <a:rPr sz="28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 </a:t>
            </a:r>
            <a:r>
              <a:rPr sz="2800" spc="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một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"không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rõ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ràng",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khó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hình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dung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đối</a:t>
            </a:r>
            <a:r>
              <a:rPr lang="en-US"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tượng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cụ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thể</a:t>
            </a:r>
            <a:endParaRPr sz="2800" spc="2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indent="0">
              <a:buNone/>
            </a:pP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2800" spc="-7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r>
              <a:rPr lang="en-US"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ớp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trừu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tượng </a:t>
            </a:r>
            <a:r>
              <a:rPr lang="en-US"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thường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được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dùng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để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định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nghĩa 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"khái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niệm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chung",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đóng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vai </a:t>
            </a:r>
            <a:r>
              <a:rPr sz="2800" spc="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trò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làm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cơ </a:t>
            </a:r>
            <a:r>
              <a:rPr sz="2800" spc="-1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sở 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cho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"cụ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thể"</a:t>
            </a:r>
            <a:r>
              <a:rPr sz="2800" spc="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khác.</a:t>
            </a:r>
            <a:endParaRPr sz="2800" spc="-7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r>
              <a:rPr lang="en-US" sz="2800" dirty="0" err="1" smtClean="0"/>
              <a:t>Ví dụ: Các</a:t>
            </a:r>
            <a:r>
              <a:rPr lang="en-US" sz="2800" dirty="0" smtClean="0"/>
              <a:t> </a:t>
            </a:r>
            <a:r>
              <a:rPr lang="vi-VN" sz="2800" dirty="0" smtClean="0"/>
              <a:t>lớp </a:t>
            </a:r>
            <a:r>
              <a:rPr lang="vi-VN" sz="2800" dirty="0"/>
              <a:t>Point, Circle, Rectangle chung nhau </a:t>
            </a:r>
            <a:r>
              <a:rPr lang="vi-VN" sz="2800" dirty="0" smtClean="0"/>
              <a:t>khái </a:t>
            </a:r>
            <a:r>
              <a:rPr lang="vi-VN" sz="2800" dirty="0"/>
              <a:t>niệm cùng là hình vẽ </a:t>
            </a:r>
            <a:r>
              <a:rPr lang="vi-VN" sz="2800" dirty="0" smtClean="0"/>
              <a:t>Shape</a:t>
            </a:r>
            <a:r>
              <a:rPr lang="en-US" sz="2800" dirty="0"/>
              <a:t> </a:t>
            </a:r>
            <a:r>
              <a:rPr lang="en-US" sz="2800" dirty="0" smtClean="0"/>
              <a:t>→ </a:t>
            </a:r>
            <a:r>
              <a:rPr lang="en-US" sz="2800" dirty="0" err="1" smtClean="0"/>
              <a:t>Giải</a:t>
            </a:r>
            <a:r>
              <a:rPr lang="en-US" sz="2800" dirty="0" smtClean="0"/>
              <a:t> </a:t>
            </a:r>
            <a:r>
              <a:rPr lang="vi-VN" sz="2800" dirty="0" smtClean="0"/>
              <a:t>pháp </a:t>
            </a:r>
            <a:r>
              <a:rPr lang="vi-VN" sz="2800" dirty="0"/>
              <a:t>là kh</a:t>
            </a:r>
            <a:r>
              <a:rPr lang="en-US" altLang="vi-VN" sz="2800" dirty="0"/>
              <a:t>a</a:t>
            </a:r>
            <a:r>
              <a:rPr lang="vi-VN" sz="2800" dirty="0"/>
              <a:t>i báo lớp trừu tượng</a:t>
            </a:r>
            <a:r>
              <a:rPr lang="en-US" altLang="vi-VN" sz="2800" dirty="0"/>
              <a:t>.</a:t>
            </a:r>
            <a:endParaRPr lang="en-US" altLang="vi-VN" sz="2800" dirty="0"/>
          </a:p>
          <a:p>
            <a:endParaRPr lang="vi-VN" sz="2800" dirty="0"/>
          </a:p>
          <a:p>
            <a:r>
              <a:rPr lang="en-US" altLang="en-US" sz="2800" dirty="0" err="1" smtClean="0"/>
              <a:t>Lớp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trừu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tượng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đ</a:t>
            </a:r>
            <a:r>
              <a:rPr lang="en-US" altLang="en-US" sz="2800" dirty="0" err="1" smtClean="0"/>
              <a:t>ược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xem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như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khung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việc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chung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cung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cấp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hành</a:t>
            </a:r>
            <a:r>
              <a:rPr lang="en-US" altLang="en-US" sz="2800" dirty="0"/>
              <a:t> vi (behavior)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khác</a:t>
            </a:r>
            <a:r>
              <a:rPr lang="en-US" altLang="en-US" sz="2800" dirty="0"/>
              <a:t>. </a:t>
            </a:r>
            <a:endParaRPr lang="en-US" altLang="en-US" sz="2800" dirty="0"/>
          </a:p>
          <a:p>
            <a:endParaRPr lang="en-US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	</a:t>
            </a:r>
            <a:r>
              <a:rPr lang="en-US" sz="3600" dirty="0" err="1"/>
              <a:t>Lớp</a:t>
            </a:r>
            <a:r>
              <a:rPr lang="en-US" sz="3600" dirty="0"/>
              <a:t> </a:t>
            </a:r>
            <a:r>
              <a:rPr lang="en-US" sz="3600" dirty="0" err="1"/>
              <a:t>trừu</a:t>
            </a:r>
            <a:r>
              <a:rPr lang="en-US" sz="3600" dirty="0"/>
              <a:t> </a:t>
            </a:r>
            <a:r>
              <a:rPr lang="en-US" sz="3600" dirty="0" err="1" smtClean="0"/>
              <a:t>tượn</a:t>
            </a:r>
            <a:r>
              <a:rPr lang="en-US" dirty="0" err="1" smtClean="0"/>
              <a:t>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 err="1" smtClean="0"/>
              <a:t>Không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endParaRPr lang="en-US" altLang="en-US" sz="2800" dirty="0" err="1"/>
          </a:p>
          <a:p>
            <a:endParaRPr lang="en-US" altLang="en-US" sz="2800" dirty="0"/>
          </a:p>
          <a:p>
            <a:r>
              <a:rPr lang="en-US" altLang="en-US" sz="2800" dirty="0" err="1" smtClean="0"/>
              <a:t>Có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thừa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endParaRPr lang="en-US" altLang="en-US" sz="2800" dirty="0" err="1"/>
          </a:p>
          <a:p>
            <a:endParaRPr lang="en-US" altLang="en-US" sz="2800" dirty="0"/>
          </a:p>
          <a:p>
            <a:r>
              <a:rPr lang="en-US" altLang="en-US" sz="2800" dirty="0" err="1" smtClean="0"/>
              <a:t>Các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con </a:t>
            </a:r>
            <a:r>
              <a:rPr lang="en-US" altLang="en-US" sz="2800" dirty="0" err="1"/>
              <a:t>phải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hiện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thực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phương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cha).</a:t>
            </a:r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 err="1" smtClean="0"/>
              <a:t>Khai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trừu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tượng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bằng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khóa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00CC"/>
                </a:solidFill>
              </a:rPr>
              <a:t>abstract </a:t>
            </a:r>
            <a:r>
              <a:rPr lang="en-US" altLang="en-US" sz="2800" dirty="0" err="1"/>
              <a:t>trước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khóa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00CC"/>
                </a:solidFill>
              </a:rPr>
              <a:t>class.</a:t>
            </a:r>
            <a:endParaRPr lang="en-US" altLang="en-US" sz="2800" dirty="0"/>
          </a:p>
          <a:p>
            <a:endParaRPr lang="en-US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3847" y="419239"/>
            <a:ext cx="311467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2800" spc="350" dirty="0">
                <a:solidFill>
                  <a:schemeClr val="tx1"/>
                </a:solidFill>
              </a:rPr>
              <a:t>Lớp </a:t>
            </a:r>
            <a:r>
              <a:rPr sz="2800" spc="325" dirty="0">
                <a:solidFill>
                  <a:schemeClr val="tx1"/>
                </a:solidFill>
              </a:rPr>
              <a:t>trừu</a:t>
            </a:r>
            <a:r>
              <a:rPr sz="2800" spc="-420" dirty="0">
                <a:solidFill>
                  <a:schemeClr val="tx1"/>
                </a:solidFill>
              </a:rPr>
              <a:t> </a:t>
            </a:r>
            <a:r>
              <a:rPr sz="2800" spc="455" dirty="0">
                <a:solidFill>
                  <a:schemeClr val="tx1"/>
                </a:solidFill>
              </a:rPr>
              <a:t>tượng</a:t>
            </a:r>
            <a:endParaRPr sz="2800" spc="45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25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2574290" y="1701165"/>
            <a:ext cx="7481570" cy="371538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Cú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pháp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Khai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báo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abstract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30"/>
              </a:spcBef>
            </a:pPr>
            <a:r>
              <a:rPr sz="24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2400" spc="18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abstract </a:t>
            </a:r>
            <a:r>
              <a:rPr sz="2400" spc="1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2400" spc="-5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Shape</a:t>
            </a:r>
            <a:r>
              <a:rPr sz="2400" spc="-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106805">
              <a:lnSpc>
                <a:spcPct val="100000"/>
              </a:lnSpc>
              <a:spcBef>
                <a:spcPts val="215"/>
              </a:spcBef>
            </a:pPr>
            <a:r>
              <a:rPr sz="2400" spc="48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// </a:t>
            </a:r>
            <a:r>
              <a:rPr sz="24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Nội </a:t>
            </a:r>
            <a:r>
              <a:rPr sz="2400" spc="-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dung</a:t>
            </a:r>
            <a:r>
              <a:rPr sz="2400" spc="2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2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220"/>
              </a:spcBef>
            </a:pPr>
            <a:r>
              <a:rPr sz="24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buChar char="•"/>
              <a:tabLst>
                <a:tab pos="286385" algn="l"/>
                <a:tab pos="287020" algn="l"/>
              </a:tabLst>
            </a:pPr>
            <a:r>
              <a:rPr sz="24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</a:t>
            </a:r>
            <a:r>
              <a:rPr sz="2400" spc="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31470" lvl="1" indent="0">
              <a:lnSpc>
                <a:spcPct val="100000"/>
              </a:lnSpc>
              <a:spcBef>
                <a:spcPts val="760"/>
              </a:spcBef>
              <a:buFont typeface="Georgia" panose="02040502050405020303"/>
              <a:buNone/>
              <a:tabLst>
                <a:tab pos="561340" algn="l"/>
              </a:tabLst>
            </a:pP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Khai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báo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abstract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40"/>
              </a:spcBef>
            </a:pPr>
            <a:r>
              <a:rPr sz="2400" spc="2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public </a:t>
            </a:r>
            <a:r>
              <a:rPr sz="2400" spc="18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abstract </a:t>
            </a:r>
            <a:r>
              <a:rPr sz="2400" spc="30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float</a:t>
            </a:r>
            <a:r>
              <a:rPr sz="2400" spc="35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9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calculateArea();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020" y="327025"/>
            <a:ext cx="423164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50" dirty="0">
                <a:solidFill>
                  <a:schemeClr val="tx1"/>
                </a:solidFill>
              </a:rPr>
              <a:t>Lớp </a:t>
            </a:r>
            <a:r>
              <a:rPr sz="3600" spc="325" dirty="0">
                <a:solidFill>
                  <a:schemeClr val="tx1"/>
                </a:solidFill>
              </a:rPr>
              <a:t>trừu</a:t>
            </a:r>
            <a:r>
              <a:rPr sz="3600" spc="-420" dirty="0">
                <a:solidFill>
                  <a:schemeClr val="tx1"/>
                </a:solidFill>
              </a:rPr>
              <a:t> </a:t>
            </a:r>
            <a:r>
              <a:rPr sz="3600" spc="455" dirty="0">
                <a:solidFill>
                  <a:schemeClr val="tx1"/>
                </a:solidFill>
              </a:rPr>
              <a:t>tượng</a:t>
            </a:r>
            <a:endParaRPr sz="3600" spc="45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26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2574442" y="1817954"/>
            <a:ext cx="6915784" cy="411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4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cần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chứa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ít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nhất </a:t>
            </a:r>
            <a:r>
              <a:rPr sz="24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</a:t>
            </a:r>
            <a:r>
              <a:rPr sz="2400" spc="2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(abstract</a:t>
            </a:r>
            <a:r>
              <a:rPr sz="24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method)</a:t>
            </a:r>
            <a:endParaRPr sz="2400" spc="2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Nếu </a:t>
            </a:r>
            <a:r>
              <a:rPr sz="24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hay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nhiều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</a:t>
            </a: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 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thì 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phải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</a:t>
            </a:r>
            <a:endParaRPr sz="2400" spc="-2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12065" marR="5080" indent="0">
              <a:lnSpc>
                <a:spcPts val="2590"/>
              </a:lnSpc>
              <a:spcBef>
                <a:spcPts val="1840"/>
              </a:spcBef>
              <a:buNone/>
              <a:tabLst>
                <a:tab pos="286385" algn="l"/>
                <a:tab pos="287020" algn="l"/>
              </a:tabLst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286385" marR="305435" indent="-274320">
              <a:lnSpc>
                <a:spcPts val="2590"/>
              </a:lnSpc>
              <a:spcBef>
                <a:spcPts val="180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khi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phải </a:t>
            </a: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cài </a:t>
            </a:r>
            <a:r>
              <a:rPr sz="24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đặt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cụ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32105" marR="469900">
              <a:lnSpc>
                <a:spcPts val="2180"/>
              </a:lnSpc>
              <a:spcBef>
                <a:spcPts val="980"/>
              </a:spcBef>
            </a:pPr>
            <a:r>
              <a:rPr sz="200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200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trừu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0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0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khai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báo 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0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final 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hoặc</a:t>
            </a:r>
            <a:r>
              <a:rPr sz="20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static.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 smtClean="0"/>
              <a:t>	Lớp</a:t>
            </a:r>
            <a:r>
              <a:rPr lang="en-US" sz="3600" dirty="0" smtClean="0"/>
              <a:t> </a:t>
            </a:r>
            <a:r>
              <a:rPr lang="en-US" sz="3600" dirty="0" err="1"/>
              <a:t>trừu</a:t>
            </a:r>
            <a:r>
              <a:rPr lang="en-US" sz="3600" dirty="0"/>
              <a:t> </a:t>
            </a:r>
            <a:r>
              <a:rPr lang="en-US" sz="3600" dirty="0" err="1" smtClean="0"/>
              <a:t>tượng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 smtClean="0"/>
              <a:t>Phương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trừu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tượng;</a:t>
            </a:r>
            <a:endParaRPr lang="en-US" sz="2800" dirty="0" smtClean="0"/>
          </a:p>
          <a:p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vi-VN" sz="2800" dirty="0" smtClean="0"/>
              <a:t>khai </a:t>
            </a:r>
            <a:r>
              <a:rPr lang="vi-VN" sz="2800" dirty="0"/>
              <a:t>báo </a:t>
            </a:r>
            <a:r>
              <a:rPr lang="vi-VN" sz="2800" dirty="0" smtClean="0"/>
              <a:t>các </a:t>
            </a:r>
            <a:r>
              <a:rPr lang="vi-VN" sz="2800" dirty="0"/>
              <a:t>phương thức tại lớp </a:t>
            </a:r>
            <a:r>
              <a:rPr lang="en-US" sz="2800" dirty="0" smtClean="0"/>
              <a:t>cha/</a:t>
            </a:r>
            <a:r>
              <a:rPr lang="vi-VN" sz="2800" dirty="0" smtClean="0"/>
              <a:t>cơ </a:t>
            </a:r>
            <a:r>
              <a:rPr lang="vi-VN" sz="2800" dirty="0"/>
              <a:t>sở nhưng </a:t>
            </a:r>
            <a:r>
              <a:rPr lang="vi-VN" sz="2800" dirty="0" smtClean="0"/>
              <a:t>được </a:t>
            </a:r>
            <a:r>
              <a:rPr lang="vi-VN" sz="2800" dirty="0"/>
              <a:t>cài đặt thực tế tại lớp </a:t>
            </a:r>
            <a:r>
              <a:rPr lang="en-US" sz="2800" dirty="0" smtClean="0"/>
              <a:t>con/</a:t>
            </a:r>
            <a:r>
              <a:rPr lang="vi-VN" sz="2800" dirty="0" smtClean="0"/>
              <a:t>dẫn </a:t>
            </a:r>
            <a:r>
              <a:rPr lang="vi-VN" sz="2800" dirty="0"/>
              <a:t>xuất</a:t>
            </a:r>
            <a:r>
              <a:rPr lang="en-US" altLang="vi-VN" sz="2800" dirty="0"/>
              <a:t>.</a:t>
            </a:r>
            <a:endParaRPr lang="en-US" altLang="vi-VN" sz="2800" dirty="0"/>
          </a:p>
          <a:p>
            <a:pPr marL="0" indent="0">
              <a:buNone/>
            </a:pPr>
            <a:r>
              <a:rPr lang="vi-VN" sz="2800" dirty="0"/>
              <a:t> </a:t>
            </a:r>
            <a:endParaRPr lang="vi-VN" sz="2800" dirty="0"/>
          </a:p>
          <a:p>
            <a:r>
              <a:rPr lang="en-US" sz="2800" dirty="0" err="1" smtClean="0"/>
              <a:t>Mỗi</a:t>
            </a:r>
            <a:r>
              <a:rPr lang="en-US" sz="2800" dirty="0" smtClean="0"/>
              <a:t> </a:t>
            </a:r>
            <a:r>
              <a:rPr lang="vi-VN" sz="2800" dirty="0" smtClean="0"/>
              <a:t>lớp </a:t>
            </a:r>
            <a:r>
              <a:rPr lang="en-US" sz="2800" dirty="0" smtClean="0"/>
              <a:t>con/</a:t>
            </a:r>
            <a:r>
              <a:rPr lang="vi-VN" sz="2800" dirty="0" smtClean="0"/>
              <a:t>dẫn </a:t>
            </a:r>
            <a:r>
              <a:rPr lang="vi-VN" sz="2800" dirty="0"/>
              <a:t>xuất khác nhau có cách cài đặt </a:t>
            </a:r>
            <a:r>
              <a:rPr lang="vi-VN" sz="2800" dirty="0" smtClean="0"/>
              <a:t>khác </a:t>
            </a:r>
            <a:r>
              <a:rPr lang="vi-VN" sz="2800" dirty="0"/>
              <a:t>nhau</a:t>
            </a:r>
            <a:r>
              <a:rPr lang="en-US" altLang="vi-VN" sz="2800" dirty="0"/>
              <a:t>.</a:t>
            </a:r>
            <a:endParaRPr lang="en-US" altLang="vi-VN" sz="2800" dirty="0"/>
          </a:p>
          <a:p>
            <a:endParaRPr lang="vi-VN" sz="2800" dirty="0"/>
          </a:p>
          <a:p>
            <a:r>
              <a:rPr lang="en-US" sz="2800" dirty="0" err="1" smtClean="0"/>
              <a:t>Phương</a:t>
            </a:r>
            <a:r>
              <a:rPr lang="vi-VN" sz="2800" dirty="0" smtClean="0"/>
              <a:t> </a:t>
            </a:r>
            <a:r>
              <a:rPr lang="vi-VN" sz="2800" dirty="0"/>
              <a:t>thức trừu </a:t>
            </a:r>
            <a:r>
              <a:rPr lang="vi-VN" sz="2800" dirty="0" smtClean="0"/>
              <a:t>tượng</a:t>
            </a:r>
            <a:r>
              <a:rPr lang="en-US" sz="2800" dirty="0" smtClean="0"/>
              <a:t> b</a:t>
            </a:r>
            <a:r>
              <a:rPr lang="vi-VN" sz="2800" dirty="0" smtClean="0"/>
              <a:t>ắt </a:t>
            </a:r>
            <a:r>
              <a:rPr lang="vi-VN" sz="2800" dirty="0"/>
              <a:t>buộc phải định nghĩa lại tại lớp </a:t>
            </a:r>
            <a:r>
              <a:rPr lang="en-US" sz="2800" dirty="0" smtClean="0"/>
              <a:t>cha/</a:t>
            </a:r>
            <a:r>
              <a:rPr lang="vi-VN" sz="2800" dirty="0" smtClean="0"/>
              <a:t>dẫn </a:t>
            </a:r>
            <a:r>
              <a:rPr lang="vi-VN" sz="2800" dirty="0"/>
              <a:t>xuất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	</a:t>
            </a:r>
            <a:r>
              <a:rPr lang="en-US" sz="3600" dirty="0" err="1" smtClean="0"/>
              <a:t>Lớp</a:t>
            </a:r>
            <a:r>
              <a:rPr lang="en-US" sz="3600" dirty="0" smtClean="0"/>
              <a:t> </a:t>
            </a:r>
            <a:r>
              <a:rPr lang="en-US" sz="3600" dirty="0" err="1"/>
              <a:t>trừu</a:t>
            </a:r>
            <a:r>
              <a:rPr lang="en-US" sz="3600" dirty="0"/>
              <a:t> </a:t>
            </a:r>
            <a:r>
              <a:rPr lang="en-US" sz="3600" dirty="0" err="1" smtClean="0"/>
              <a:t>tượng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 smtClean="0"/>
              <a:t>Phương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trừu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tượng:</a:t>
            </a:r>
            <a:endParaRPr lang="en-US" sz="2800" dirty="0" smtClean="0"/>
          </a:p>
          <a:p>
            <a:r>
              <a:rPr lang="en-US" altLang="en-US" sz="2800" dirty="0" err="1"/>
              <a:t>Là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phương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hiện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thực</a:t>
            </a:r>
            <a:r>
              <a:rPr lang="en-US" altLang="en-US" sz="2800" dirty="0"/>
              <a:t>.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Dùng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khóa</a:t>
            </a:r>
            <a:r>
              <a:rPr lang="en-US" altLang="en-US" sz="2800" dirty="0"/>
              <a:t> “</a:t>
            </a:r>
            <a:r>
              <a:rPr lang="en-US" altLang="en-US" sz="2800" dirty="0">
                <a:solidFill>
                  <a:srgbClr val="0000CC"/>
                </a:solidFill>
              </a:rPr>
              <a:t>abstract</a:t>
            </a:r>
            <a:r>
              <a:rPr lang="en-US" altLang="en-US" sz="2800" dirty="0"/>
              <a:t>”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phương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endParaRPr lang="en-US" altLang="en-US" sz="2800" dirty="0"/>
          </a:p>
          <a:p>
            <a:pPr lvl="1"/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sẽ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cặp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ngoặc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thúc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bởi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dấu</a:t>
            </a:r>
            <a:r>
              <a:rPr lang="en-US" altLang="en-US" sz="2800" dirty="0"/>
              <a:t> ;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	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/>
              <a:t>trừu</a:t>
            </a:r>
            <a:r>
              <a:rPr lang="en-US" dirty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 smtClean="0"/>
              <a:t>Lớp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Phương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trừu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r>
              <a:rPr lang="en-US" sz="2800" dirty="0" smtClean="0"/>
              <a:t> – </a:t>
            </a:r>
            <a:r>
              <a:rPr lang="en-US" sz="2800" dirty="0" err="1" smtClean="0"/>
              <a:t>Ví</a:t>
            </a:r>
            <a:r>
              <a:rPr lang="en-US" sz="2800" dirty="0" smtClean="0"/>
              <a:t> </a:t>
            </a:r>
            <a:r>
              <a:rPr lang="en-US" sz="2800" dirty="0" err="1" smtClean="0"/>
              <a:t>dụ 1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0" y="2594359"/>
            <a:ext cx="4446252" cy="289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18" y="2677856"/>
            <a:ext cx="6237492" cy="272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607" y="342404"/>
            <a:ext cx="354266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5" dirty="0">
                <a:solidFill>
                  <a:schemeClr val="tx1"/>
                </a:solidFill>
              </a:rPr>
              <a:t>Bản</a:t>
            </a:r>
            <a:r>
              <a:rPr sz="3600" spc="-365" dirty="0">
                <a:solidFill>
                  <a:schemeClr val="tx1"/>
                </a:solidFill>
              </a:rPr>
              <a:t> </a:t>
            </a:r>
            <a:r>
              <a:rPr sz="3600" spc="130" dirty="0">
                <a:solidFill>
                  <a:schemeClr val="tx1"/>
                </a:solidFill>
              </a:rPr>
              <a:t>chất</a:t>
            </a:r>
            <a:r>
              <a:rPr sz="3600" spc="-350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2574290" y="1701165"/>
            <a:ext cx="7715885" cy="238061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kỹ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thuật </a:t>
            </a:r>
            <a:r>
              <a:rPr lang="en-US"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ái </a:t>
            </a:r>
            <a:r>
              <a:rPr sz="2800" spc="-1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mã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nguồn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thông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</a:t>
            </a:r>
            <a:r>
              <a:rPr sz="2800" spc="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i="1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1780"/>
              </a:spcBef>
              <a:buChar char="•"/>
              <a:tabLst>
                <a:tab pos="287020" algn="l"/>
              </a:tabLst>
            </a:pP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dụ: </a:t>
            </a: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SinhViên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tái </a:t>
            </a:r>
            <a:r>
              <a:rPr sz="2800" spc="-1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 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như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tên,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tuổi… </a:t>
            </a:r>
            <a:r>
              <a:rPr sz="28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Người.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	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/>
              <a:t>trừu</a:t>
            </a:r>
            <a:r>
              <a:rPr lang="en-US" dirty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99565"/>
            <a:ext cx="11184255" cy="512191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 smtClean="0"/>
              <a:t>Lớp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Phương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trừu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r>
              <a:rPr lang="en-US" sz="2800" dirty="0" smtClean="0"/>
              <a:t> – </a:t>
            </a:r>
            <a:r>
              <a:rPr lang="en-US" sz="2800" dirty="0" err="1" smtClean="0"/>
              <a:t>Ví</a:t>
            </a:r>
            <a:r>
              <a:rPr lang="en-US" sz="2800" dirty="0" smtClean="0"/>
              <a:t> </a:t>
            </a:r>
            <a:r>
              <a:rPr lang="en-US" sz="2800" dirty="0" err="1" smtClean="0"/>
              <a:t>dụ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885190" y="2264410"/>
          <a:ext cx="4269740" cy="371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181350" imgH="2924175" progId="Paint.Picture">
                  <p:embed/>
                </p:oleObj>
              </mc:Choice>
              <mc:Fallback>
                <p:oleObj name="" r:id="rId1" imgW="3181350" imgH="29241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5190" y="2264410"/>
                        <a:ext cx="4269740" cy="3710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5815965" y="2264410"/>
          <a:ext cx="5111750" cy="120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2933700" imgH="819150" progId="Paint.Picture">
                  <p:embed/>
                </p:oleObj>
              </mc:Choice>
              <mc:Fallback>
                <p:oleObj name="" r:id="rId3" imgW="2933700" imgH="81915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5965" y="2264410"/>
                        <a:ext cx="5111750" cy="1202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5815965" y="3598545"/>
          <a:ext cx="5223510" cy="2507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5" imgW="3486150" imgH="2085975" progId="Paint.Picture">
                  <p:embed/>
                </p:oleObj>
              </mc:Choice>
              <mc:Fallback>
                <p:oleObj name="" r:id="rId5" imgW="3486150" imgH="20859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5965" y="3598545"/>
                        <a:ext cx="5223510" cy="2507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655" y="492125"/>
            <a:ext cx="415798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spc="400" dirty="0">
                <a:solidFill>
                  <a:schemeClr val="tx1"/>
                </a:solidFill>
              </a:rPr>
              <a:t>	</a:t>
            </a:r>
            <a:r>
              <a:rPr lang="en-US" spc="400" dirty="0">
                <a:solidFill>
                  <a:schemeClr val="tx1"/>
                </a:solidFill>
              </a:rPr>
              <a:t>Interface</a:t>
            </a:r>
            <a:endParaRPr lang="en-US" spc="49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42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1157605" y="1576070"/>
            <a:ext cx="9955530" cy="493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r>
              <a:rPr lang="en-US"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nterface </a:t>
            </a: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gần giống như abstract class nhưng không phải class.</a:t>
            </a:r>
            <a:endParaRPr lang="en-US"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endParaRPr lang="en-US"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Interface là một bản nguyên mẫu chỉ ra những hành động mà các lớp hiện thực (implement) nó phải tuân thủ.</a:t>
            </a:r>
            <a:endParaRPr lang="en-US"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endParaRPr lang="en-US"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Interface </a:t>
            </a: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chỉ chứa các hằng số, các phương thức abstract và default (mặc định c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ác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thuộc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tính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public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static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final</a:t>
            </a:r>
            <a:r>
              <a:rPr lang="en-US"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, c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ác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phương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</a:t>
            </a:r>
            <a:r>
              <a:rPr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public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abstract</a:t>
            </a: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)</a:t>
            </a:r>
            <a:endParaRPr lang="en-US"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  <a:tab pos="5042535" algn="l"/>
              </a:tabLst>
            </a:pPr>
            <a:r>
              <a:rPr lang="en-US" sz="2800" dirty="0" err="1">
                <a:sym typeface="+mn-ea"/>
              </a:rPr>
              <a:t>Không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thể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khởi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tạo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đối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tượng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từ</a:t>
            </a:r>
            <a:r>
              <a:rPr lang="en-US" sz="2800" dirty="0">
                <a:sym typeface="+mn-ea"/>
              </a:rPr>
              <a:t> i</a:t>
            </a:r>
            <a:r>
              <a:rPr lang="en-US" sz="2800" dirty="0" smtClean="0">
                <a:sym typeface="+mn-ea"/>
              </a:rPr>
              <a:t>nterface</a:t>
            </a:r>
            <a:endParaRPr lang="en-US" sz="2800" dirty="0" smtClean="0">
              <a:sym typeface="+mn-ea"/>
            </a:endParaRPr>
          </a:p>
          <a:p>
            <a:pPr marL="12065" indent="0">
              <a:lnSpc>
                <a:spcPts val="2735"/>
              </a:lnSpc>
              <a:spcBef>
                <a:spcPts val="100"/>
              </a:spcBef>
              <a:buNone/>
              <a:tabLst>
                <a:tab pos="286385" algn="l"/>
                <a:tab pos="287020" algn="l"/>
                <a:tab pos="5042535" algn="l"/>
              </a:tabLst>
            </a:pPr>
            <a:endParaRPr sz="2800" spc="4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lang="en-US" sz="2800" dirty="0" err="1">
                <a:sym typeface="+mn-ea"/>
              </a:rPr>
              <a:t>hiện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thực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nhiều </a:t>
            </a:r>
            <a:r>
              <a:rPr lang="en-US" sz="2800" dirty="0">
                <a:sym typeface="+mn-ea"/>
              </a:rPr>
              <a:t>i</a:t>
            </a:r>
            <a:r>
              <a:rPr lang="en-US" sz="2800" dirty="0" smtClean="0">
                <a:sym typeface="+mn-ea"/>
              </a:rPr>
              <a:t>nterface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defRPr/>
            </a:pP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1 </a:t>
            </a:r>
            <a:r>
              <a:rPr lang="en-US" sz="2800" dirty="0" smtClean="0"/>
              <a:t>interface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tất</a:t>
            </a:r>
            <a:r>
              <a:rPr lang="en-US" sz="2800" dirty="0"/>
              <a:t> </a:t>
            </a:r>
            <a:r>
              <a:rPr lang="en-US" sz="2800" dirty="0" err="1"/>
              <a:t>cả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smtClean="0"/>
              <a:t>interface </a:t>
            </a:r>
            <a:r>
              <a:rPr lang="en-US" sz="2800" dirty="0" err="1" smtClean="0"/>
              <a:t>đó</a:t>
            </a:r>
            <a:r>
              <a:rPr lang="en-US" sz="2800" dirty="0"/>
              <a:t>.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GB" sz="2800" dirty="0" err="1" smtClean="0">
                <a:sym typeface="+mn-ea"/>
              </a:rPr>
              <a:t>Một</a:t>
            </a:r>
            <a:r>
              <a:rPr lang="en-GB" sz="2800" dirty="0" smtClean="0">
                <a:sym typeface="+mn-ea"/>
              </a:rPr>
              <a:t> interface </a:t>
            </a:r>
            <a:r>
              <a:rPr lang="en-GB" sz="2800" dirty="0" err="1" smtClean="0">
                <a:sym typeface="+mn-ea"/>
              </a:rPr>
              <a:t>có</a:t>
            </a:r>
            <a:r>
              <a:rPr lang="en-GB" sz="2800" dirty="0" smtClean="0">
                <a:sym typeface="+mn-ea"/>
              </a:rPr>
              <a:t> </a:t>
            </a:r>
            <a:r>
              <a:rPr lang="en-GB" sz="2800" dirty="0" err="1" smtClean="0">
                <a:sym typeface="+mn-ea"/>
              </a:rPr>
              <a:t>thể</a:t>
            </a:r>
            <a:r>
              <a:rPr lang="en-GB" sz="2800" dirty="0" smtClean="0">
                <a:sym typeface="+mn-ea"/>
              </a:rPr>
              <a:t> </a:t>
            </a:r>
            <a:r>
              <a:rPr lang="en-GB" sz="2800" dirty="0" err="1" smtClean="0">
                <a:sym typeface="+mn-ea"/>
              </a:rPr>
              <a:t>thừa</a:t>
            </a:r>
            <a:r>
              <a:rPr lang="en-GB" sz="2800" dirty="0" smtClean="0">
                <a:sym typeface="+mn-ea"/>
              </a:rPr>
              <a:t> </a:t>
            </a:r>
            <a:r>
              <a:rPr lang="en-GB" sz="2800" dirty="0" err="1" smtClean="0">
                <a:sym typeface="+mn-ea"/>
              </a:rPr>
              <a:t>kế</a:t>
            </a:r>
            <a:r>
              <a:rPr lang="en-GB" sz="2800" dirty="0" smtClean="0">
                <a:sym typeface="+mn-ea"/>
              </a:rPr>
              <a:t> </a:t>
            </a:r>
            <a:r>
              <a:rPr lang="en-GB" sz="2800" dirty="0" err="1" smtClean="0">
                <a:sym typeface="+mn-ea"/>
              </a:rPr>
              <a:t>từ</a:t>
            </a:r>
            <a:r>
              <a:rPr lang="en-GB" sz="2800" dirty="0" smtClean="0">
                <a:sym typeface="+mn-ea"/>
              </a:rPr>
              <a:t> 1 </a:t>
            </a:r>
            <a:r>
              <a:rPr lang="en-GB" sz="2800" dirty="0" err="1" smtClean="0">
                <a:sym typeface="+mn-ea"/>
              </a:rPr>
              <a:t>hoặc</a:t>
            </a:r>
            <a:r>
              <a:rPr lang="en-GB" sz="2800" dirty="0" smtClean="0">
                <a:sym typeface="+mn-ea"/>
              </a:rPr>
              <a:t> </a:t>
            </a:r>
            <a:r>
              <a:rPr lang="en-GB" sz="2800" dirty="0" err="1" smtClean="0">
                <a:sym typeface="+mn-ea"/>
              </a:rPr>
              <a:t>nhiều</a:t>
            </a:r>
            <a:r>
              <a:rPr lang="en-GB" sz="2800" dirty="0" smtClean="0">
                <a:sym typeface="+mn-ea"/>
              </a:rPr>
              <a:t> interfaces </a:t>
            </a:r>
            <a:r>
              <a:rPr lang="en-GB" sz="2800" dirty="0" err="1" smtClean="0">
                <a:sym typeface="+mn-ea"/>
              </a:rPr>
              <a:t>khác</a:t>
            </a:r>
            <a:r>
              <a:rPr lang="en-US" altLang="en-GB" sz="2800" dirty="0" err="1" smtClean="0">
                <a:sym typeface="+mn-ea"/>
              </a:rPr>
              <a:t>.</a:t>
            </a:r>
            <a:endParaRPr lang="en-US" altLang="en-GB" sz="2800" dirty="0" err="1" smtClean="0">
              <a:sym typeface="+mn-ea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err="1" smtClean="0">
                <a:sym typeface="+mn-ea"/>
              </a:rPr>
              <a:t>Một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lớp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có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thể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hiện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thực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nhiều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interfaces. Quá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trình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hiện</a:t>
            </a:r>
            <a:r>
              <a:rPr lang="en-US" sz="2800" dirty="0">
                <a:sym typeface="+mn-ea"/>
              </a:rPr>
              <a:t> </a:t>
            </a:r>
            <a:r>
              <a:rPr lang="en-US" sz="2800" dirty="0" err="1">
                <a:sym typeface="+mn-ea"/>
              </a:rPr>
              <a:t>thực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này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được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coi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như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chức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năng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của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đa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thừa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kế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err="1" smtClean="0">
                <a:sym typeface="+mn-ea"/>
              </a:rPr>
              <a:t>Các</a:t>
            </a:r>
            <a:r>
              <a:rPr lang="en-US" sz="2800" dirty="0" smtClean="0">
                <a:sym typeface="+mn-ea"/>
              </a:rPr>
              <a:t> interface </a:t>
            </a:r>
            <a:r>
              <a:rPr lang="en-US" sz="2800" dirty="0" err="1" smtClean="0">
                <a:sym typeface="+mn-ea"/>
              </a:rPr>
              <a:t>được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thực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cách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nhau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bởi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dấu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phẩy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khi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khai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báo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thừa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kế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  <a:defRPr/>
            </a:pPr>
            <a:r>
              <a:rPr lang="en-US" sz="2800" dirty="0" err="1"/>
              <a:t>Lợi ích của Interface:</a:t>
            </a:r>
            <a:endParaRPr lang="en-US" sz="2800" dirty="0" err="1"/>
          </a:p>
          <a:p>
            <a:pPr>
              <a:defRPr/>
            </a:pPr>
            <a:r>
              <a:rPr lang="en-US" sz="2800" dirty="0" err="1"/>
              <a:t>chỉ ra những hành vi cần phải thực hiện ở các lớp </a:t>
            </a:r>
            <a:r>
              <a:rPr lang="en-US" sz="2800" dirty="0" err="1">
                <a:sym typeface="+mn-ea"/>
              </a:rPr>
              <a:t>hiện </a:t>
            </a:r>
            <a:r>
              <a:rPr lang="en-US" sz="2800" dirty="0" err="1">
                <a:sym typeface="+mn-ea"/>
              </a:rPr>
              <a:t>thực.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altLang="en-GB" sz="2800" dirty="0" err="1" smtClean="0">
                <a:sym typeface="+mn-ea"/>
              </a:rPr>
              <a:t>Cho phép đạt được tính trừu tượng hoàn toàn.</a:t>
            </a:r>
            <a:endParaRPr lang="en-US" altLang="en-GB" sz="2800" dirty="0" err="1" smtClean="0">
              <a:sym typeface="+mn-ea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altLang="en-GB" sz="2800" dirty="0" err="1" smtClean="0">
                <a:sym typeface="+mn-ea"/>
              </a:rPr>
              <a:t>Cho phép đa kế thừa: một lớp chỉ có thể kế thừa một lớp khác nhưng có thể implement nhiều </a:t>
            </a:r>
            <a:r>
              <a:rPr lang="en-US" sz="2800" dirty="0" err="1">
                <a:sym typeface="+mn-ea"/>
              </a:rPr>
              <a:t>Interface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err="1" smtClean="0">
                <a:sym typeface="+mn-ea"/>
              </a:rPr>
              <a:t>Các</a:t>
            </a:r>
            <a:r>
              <a:rPr lang="en-US" sz="2800" dirty="0" smtClean="0">
                <a:sym typeface="+mn-ea"/>
              </a:rPr>
              <a:t> interface </a:t>
            </a:r>
            <a:r>
              <a:rPr lang="en-US" sz="2800" dirty="0" err="1" smtClean="0">
                <a:sym typeface="+mn-ea"/>
              </a:rPr>
              <a:t>được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thực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cách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nhau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bởi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dấu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phẩy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khi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khai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báo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thừa</a:t>
            </a:r>
            <a:r>
              <a:rPr lang="en-US" sz="2800" dirty="0" smtClean="0">
                <a:sym typeface="+mn-ea"/>
              </a:rPr>
              <a:t> </a:t>
            </a:r>
            <a:r>
              <a:rPr lang="en-US" sz="2800" dirty="0" err="1" smtClean="0">
                <a:sym typeface="+mn-ea"/>
              </a:rPr>
              <a:t>kế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0" indent="0">
              <a:buNone/>
              <a:defRPr/>
            </a:pPr>
            <a:r>
              <a:rPr lang="en-US" sz="2800" dirty="0" err="1"/>
              <a:t>Sử dụng Interface khi:</a:t>
            </a:r>
            <a:endParaRPr lang="en-US" sz="2800" dirty="0" err="1"/>
          </a:p>
          <a:p>
            <a:pPr>
              <a:defRPr/>
            </a:pPr>
            <a:r>
              <a:rPr lang="en-US" sz="2800" dirty="0" err="1">
                <a:sym typeface="+mn-ea"/>
              </a:rPr>
              <a:t>Đạt được tính chất </a:t>
            </a:r>
            <a:r>
              <a:rPr lang="en-US" altLang="en-GB" sz="2800" dirty="0" err="1" smtClean="0">
                <a:sym typeface="+mn-ea"/>
              </a:rPr>
              <a:t>đa kế thừa</a:t>
            </a:r>
            <a:r>
              <a:rPr lang="en-US" sz="2800" dirty="0" err="1">
                <a:sym typeface="+mn-ea"/>
              </a:rPr>
              <a:t>.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altLang="en-GB" sz="2800" dirty="0" err="1" smtClean="0">
                <a:sym typeface="+mn-ea"/>
              </a:rPr>
              <a:t>Đạt được tính trừu tượng hoàn toàn.</a:t>
            </a:r>
            <a:endParaRPr lang="en-US" altLang="en-GB" sz="2800" dirty="0" err="1" smtClean="0">
              <a:sym typeface="+mn-ea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altLang="en-GB" sz="2800" dirty="0" err="1" smtClean="0">
                <a:sym typeface="+mn-ea"/>
              </a:rPr>
              <a:t>Muốn chỉ ra một hành động cụ thể nào đó cần thực hiện nhưng không quan tâm lớp nào sẽ thực hiện hành động đó</a:t>
            </a:r>
            <a:r>
              <a:rPr lang="en-US" sz="2800" dirty="0" smtClean="0">
                <a:sym typeface="+mn-ea"/>
              </a:rPr>
              <a:t>.</a:t>
            </a: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br>
              <a:rPr lang="en-US" sz="4890" dirty="0">
                <a:sym typeface="+mn-ea"/>
              </a:rPr>
            </a:br>
            <a:r>
              <a:rPr lang="en-US" sz="4890" dirty="0">
                <a:sym typeface="+mn-ea"/>
              </a:rPr>
              <a:t>Interface</a:t>
            </a:r>
            <a:r>
              <a:rPr lang="en-US" sz="3600" dirty="0">
                <a:sym typeface="+mn-ea"/>
              </a:rPr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sz="half" idx="2"/>
          </p:nvPr>
        </p:nvGraphicFramePr>
        <p:xfrm>
          <a:off x="3524885" y="1417955"/>
          <a:ext cx="5141595" cy="5018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371975" imgH="4267200" progId="Paint.Picture">
                  <p:embed/>
                </p:oleObj>
              </mc:Choice>
              <mc:Fallback>
                <p:oleObj name="" r:id="rId1" imgW="4371975" imgH="42672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885" y="1417955"/>
                        <a:ext cx="5141595" cy="5018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br>
              <a:rPr lang="en-US" sz="4890" dirty="0">
                <a:sym typeface="+mn-ea"/>
              </a:rPr>
            </a:br>
            <a:r>
              <a:rPr lang="en-US" sz="4890" dirty="0">
                <a:sym typeface="+mn-ea"/>
              </a:rPr>
              <a:t>Interface</a:t>
            </a:r>
            <a:r>
              <a:rPr lang="en-US" sz="3600" dirty="0">
                <a:sym typeface="+mn-ea"/>
              </a:rPr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2"/>
          </p:nvPr>
        </p:nvGraphicFramePr>
        <p:xfrm>
          <a:off x="2703830" y="1552575"/>
          <a:ext cx="7243445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4400550" imgH="2762250" progId="Paint.Picture">
                  <p:embed/>
                </p:oleObj>
              </mc:Choice>
              <mc:Fallback>
                <p:oleObj name="" r:id="rId1" imgW="4400550" imgH="27622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3830" y="1552575"/>
                        <a:ext cx="7243445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704" y="1470026"/>
            <a:ext cx="10467285" cy="5387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31" y="2336590"/>
            <a:ext cx="28670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35" y="3756661"/>
            <a:ext cx="28670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42" y="2473750"/>
            <a:ext cx="5318975" cy="190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l"/>
            <a:r>
              <a:rPr lang="en-US" sz="3600" dirty="0">
                <a:sym typeface="+mn-ea"/>
              </a:rPr>
              <a:t>Ví dụ về thừa kế (extends)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2"/>
          </p:nvPr>
        </p:nvGraphicFramePr>
        <p:xfrm>
          <a:off x="3309620" y="1163320"/>
          <a:ext cx="5573395" cy="569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276850" imgH="5391150" progId="Paint.Picture">
                  <p:embed/>
                </p:oleObj>
              </mc:Choice>
              <mc:Fallback>
                <p:oleObj name="" r:id="rId1" imgW="5276850" imgH="53911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9620" y="1163320"/>
                        <a:ext cx="5573395" cy="5694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7"/>
          <p:cNvGraphicFramePr/>
          <p:nvPr>
            <p:ph sz="half" idx="2"/>
          </p:nvPr>
        </p:nvGraphicFramePr>
        <p:xfrm>
          <a:off x="1397000" y="1417955"/>
          <a:ext cx="10290175" cy="53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619865" imgH="5838825" progId="Paint.Picture">
                  <p:embed/>
                </p:oleObj>
              </mc:Choice>
              <mc:Fallback>
                <p:oleObj name="" r:id="rId1" imgW="11619865" imgH="583882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7000" y="1417955"/>
                        <a:ext cx="10290175" cy="530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4327" y="296684"/>
            <a:ext cx="434657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10" dirty="0">
                <a:solidFill>
                  <a:schemeClr val="tx1"/>
                </a:solidFill>
              </a:rPr>
              <a:t>Mối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220" dirty="0">
                <a:solidFill>
                  <a:schemeClr val="tx1"/>
                </a:solidFill>
              </a:rPr>
              <a:t>quan</a:t>
            </a:r>
            <a:r>
              <a:rPr sz="3600" spc="-360" dirty="0">
                <a:solidFill>
                  <a:schemeClr val="tx1"/>
                </a:solidFill>
              </a:rPr>
              <a:t> </a:t>
            </a:r>
            <a:r>
              <a:rPr sz="3600" spc="130" dirty="0">
                <a:solidFill>
                  <a:schemeClr val="tx1"/>
                </a:solidFill>
              </a:rPr>
              <a:t>hệ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4457" y="1824050"/>
            <a:ext cx="6548755" cy="128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Font typeface="Georgia" panose="02040502050405020303"/>
              <a:buChar char="−"/>
              <a:tabLst>
                <a:tab pos="241300" algn="l"/>
              </a:tabLst>
            </a:pPr>
            <a:r>
              <a:rPr sz="20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Cả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GiaoVien </a:t>
            </a:r>
            <a:r>
              <a:rPr sz="20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SinhVien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đều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quan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hệ </a:t>
            </a:r>
            <a:r>
              <a:rPr sz="20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2000" spc="2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Nguoi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41300" marR="233680" indent="-228600">
              <a:lnSpc>
                <a:spcPts val="2160"/>
              </a:lnSpc>
              <a:spcBef>
                <a:spcPts val="1040"/>
              </a:spcBef>
              <a:buFont typeface="Georgia" panose="02040502050405020303"/>
              <a:buChar char="−"/>
              <a:tabLst>
                <a:tab pos="241300" algn="l"/>
              </a:tabLst>
            </a:pPr>
            <a:r>
              <a:rPr sz="20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Cả </a:t>
            </a:r>
            <a:r>
              <a:rPr sz="20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giáo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sinh </a:t>
            </a: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0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đều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0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hành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 </a:t>
            </a:r>
            <a:r>
              <a:rPr sz="20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thông 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thường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20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người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352800"/>
            <a:ext cx="1676400" cy="762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10200" y="3352800"/>
            <a:ext cx="1676400" cy="624840"/>
          </a:xfrm>
          <a:prstGeom prst="rect">
            <a:avLst/>
          </a:prstGeom>
          <a:ln w="6350">
            <a:solidFill>
              <a:srgbClr val="95979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1045"/>
              </a:spcBef>
            </a:pP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551180">
              <a:lnSpc>
                <a:spcPct val="100000"/>
              </a:lnSpc>
            </a:pPr>
            <a:r>
              <a:rPr sz="1600" b="1" spc="-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Nguoi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43200" y="4876800"/>
            <a:ext cx="2895600" cy="1752600"/>
            <a:chOff x="1219200" y="4876800"/>
            <a:chExt cx="2895600" cy="1752600"/>
          </a:xfrm>
        </p:grpSpPr>
        <p:sp>
          <p:nvSpPr>
            <p:cNvPr id="7" name="object 7"/>
            <p:cNvSpPr/>
            <p:nvPr/>
          </p:nvSpPr>
          <p:spPr>
            <a:xfrm>
              <a:off x="1219200" y="4876800"/>
              <a:ext cx="2895600" cy="1752600"/>
            </a:xfrm>
            <a:custGeom>
              <a:avLst/>
              <a:gdLst/>
              <a:ahLst/>
              <a:cxnLst/>
              <a:rect l="l" t="t" r="r" b="b"/>
              <a:pathLst>
                <a:path w="2895600" h="1752600">
                  <a:moveTo>
                    <a:pt x="2895600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2895600" y="17526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71600" y="5638800"/>
              <a:ext cx="2590800" cy="914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895600" y="5638800"/>
            <a:ext cx="2590800" cy="826135"/>
          </a:xfrm>
          <a:prstGeom prst="rect">
            <a:avLst/>
          </a:prstGeom>
          <a:ln w="6350">
            <a:solidFill>
              <a:srgbClr val="95979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480695" marR="530860" indent="-635" algn="ctr">
              <a:lnSpc>
                <a:spcPct val="100000"/>
              </a:lnSpc>
              <a:spcBef>
                <a:spcPts val="690"/>
              </a:spcBef>
            </a:pP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 tính &amp; 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của  lớp cha</a:t>
            </a:r>
            <a:r>
              <a:rPr sz="16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Nguoi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3200" y="4876800"/>
            <a:ext cx="2895600" cy="494665"/>
          </a:xfrm>
          <a:prstGeom prst="rect">
            <a:avLst/>
          </a:prstGeom>
          <a:ln w="12700">
            <a:solidFill>
              <a:srgbClr val="C05A3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615315">
              <a:lnSpc>
                <a:spcPct val="100000"/>
              </a:lnSpc>
            </a:pP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16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SinhVien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98210" y="4296917"/>
            <a:ext cx="301625" cy="344170"/>
            <a:chOff x="3974210" y="4296917"/>
            <a:chExt cx="301625" cy="344170"/>
          </a:xfrm>
        </p:grpSpPr>
        <p:sp>
          <p:nvSpPr>
            <p:cNvPr id="12" name="object 12"/>
            <p:cNvSpPr/>
            <p:nvPr/>
          </p:nvSpPr>
          <p:spPr>
            <a:xfrm>
              <a:off x="3980560" y="4303267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85419" y="0"/>
                  </a:moveTo>
                  <a:lnTo>
                    <a:pt x="51688" y="191896"/>
                  </a:lnTo>
                  <a:lnTo>
                    <a:pt x="0" y="155955"/>
                  </a:lnTo>
                  <a:lnTo>
                    <a:pt x="31368" y="331342"/>
                  </a:lnTo>
                  <a:lnTo>
                    <a:pt x="206755" y="299973"/>
                  </a:lnTo>
                  <a:lnTo>
                    <a:pt x="155066" y="264032"/>
                  </a:lnTo>
                  <a:lnTo>
                    <a:pt x="288798" y="72008"/>
                  </a:lnTo>
                  <a:lnTo>
                    <a:pt x="185419" y="0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80560" y="4303267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85419" y="0"/>
                  </a:moveTo>
                  <a:lnTo>
                    <a:pt x="51688" y="191896"/>
                  </a:lnTo>
                  <a:lnTo>
                    <a:pt x="0" y="155955"/>
                  </a:lnTo>
                  <a:lnTo>
                    <a:pt x="31368" y="331342"/>
                  </a:lnTo>
                  <a:lnTo>
                    <a:pt x="206755" y="299973"/>
                  </a:lnTo>
                  <a:lnTo>
                    <a:pt x="155066" y="264032"/>
                  </a:lnTo>
                  <a:lnTo>
                    <a:pt x="288798" y="72008"/>
                  </a:lnTo>
                  <a:lnTo>
                    <a:pt x="185419" y="0"/>
                  </a:lnTo>
                </a:path>
              </a:pathLst>
            </a:custGeom>
            <a:ln w="12700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781800" y="4869548"/>
            <a:ext cx="2895600" cy="1752600"/>
            <a:chOff x="5257800" y="4869548"/>
            <a:chExt cx="2895600" cy="1752600"/>
          </a:xfrm>
        </p:grpSpPr>
        <p:sp>
          <p:nvSpPr>
            <p:cNvPr id="15" name="object 15"/>
            <p:cNvSpPr/>
            <p:nvPr/>
          </p:nvSpPr>
          <p:spPr>
            <a:xfrm>
              <a:off x="5257800" y="4869548"/>
              <a:ext cx="2895600" cy="1752600"/>
            </a:xfrm>
            <a:custGeom>
              <a:avLst/>
              <a:gdLst/>
              <a:ahLst/>
              <a:cxnLst/>
              <a:rect l="l" t="t" r="r" b="b"/>
              <a:pathLst>
                <a:path w="2895600" h="1752600">
                  <a:moveTo>
                    <a:pt x="2895600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2895600" y="1752600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410200" y="5631548"/>
              <a:ext cx="2590800" cy="914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934200" y="5631548"/>
            <a:ext cx="2590800" cy="826135"/>
          </a:xfrm>
          <a:prstGeom prst="rect">
            <a:avLst/>
          </a:prstGeom>
          <a:ln w="6350">
            <a:solidFill>
              <a:srgbClr val="95979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481330" marR="530860" indent="635" algn="ctr">
              <a:lnSpc>
                <a:spcPct val="100000"/>
              </a:lnSpc>
              <a:spcBef>
                <a:spcPts val="690"/>
              </a:spcBef>
            </a:pP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thuộc tính &amp; 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cha</a:t>
            </a:r>
            <a:r>
              <a:rPr sz="16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Nguoi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81800" y="4869548"/>
            <a:ext cx="2895600" cy="494665"/>
          </a:xfrm>
          <a:prstGeom prst="rect">
            <a:avLst/>
          </a:prstGeom>
          <a:ln w="12700">
            <a:solidFill>
              <a:srgbClr val="C05A3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610235">
              <a:lnSpc>
                <a:spcPct val="100000"/>
              </a:lnSpc>
            </a:pP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16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GiaoVien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758178" y="4306696"/>
            <a:ext cx="311150" cy="317500"/>
            <a:chOff x="5234178" y="4306696"/>
            <a:chExt cx="311150" cy="317500"/>
          </a:xfrm>
        </p:grpSpPr>
        <p:sp>
          <p:nvSpPr>
            <p:cNvPr id="20" name="object 20"/>
            <p:cNvSpPr/>
            <p:nvPr/>
          </p:nvSpPr>
          <p:spPr>
            <a:xfrm>
              <a:off x="5240528" y="4313046"/>
              <a:ext cx="298450" cy="304800"/>
            </a:xfrm>
            <a:custGeom>
              <a:avLst/>
              <a:gdLst/>
              <a:ahLst/>
              <a:cxnLst/>
              <a:rect l="l" t="t" r="r" b="b"/>
              <a:pathLst>
                <a:path w="298450" h="304800">
                  <a:moveTo>
                    <a:pt x="91312" y="0"/>
                  </a:moveTo>
                  <a:lnTo>
                    <a:pt x="0" y="86867"/>
                  </a:lnTo>
                  <a:lnTo>
                    <a:pt x="161289" y="256412"/>
                  </a:lnTo>
                  <a:lnTo>
                    <a:pt x="115570" y="299846"/>
                  </a:lnTo>
                  <a:lnTo>
                    <a:pt x="293750" y="304291"/>
                  </a:lnTo>
                  <a:lnTo>
                    <a:pt x="298196" y="126110"/>
                  </a:lnTo>
                  <a:lnTo>
                    <a:pt x="252475" y="169544"/>
                  </a:lnTo>
                  <a:lnTo>
                    <a:pt x="91312" y="0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40528" y="4313046"/>
              <a:ext cx="298450" cy="304800"/>
            </a:xfrm>
            <a:custGeom>
              <a:avLst/>
              <a:gdLst/>
              <a:ahLst/>
              <a:cxnLst/>
              <a:rect l="l" t="t" r="r" b="b"/>
              <a:pathLst>
                <a:path w="298450" h="304800">
                  <a:moveTo>
                    <a:pt x="0" y="86867"/>
                  </a:moveTo>
                  <a:lnTo>
                    <a:pt x="161289" y="256412"/>
                  </a:lnTo>
                  <a:lnTo>
                    <a:pt x="115570" y="299846"/>
                  </a:lnTo>
                  <a:lnTo>
                    <a:pt x="293750" y="304291"/>
                  </a:lnTo>
                  <a:lnTo>
                    <a:pt x="298196" y="126110"/>
                  </a:lnTo>
                  <a:lnTo>
                    <a:pt x="252475" y="169544"/>
                  </a:lnTo>
                  <a:lnTo>
                    <a:pt x="91312" y="0"/>
                  </a:lnTo>
                  <a:lnTo>
                    <a:pt x="0" y="86867"/>
                  </a:lnTo>
                  <a:close/>
                </a:path>
              </a:pathLst>
            </a:custGeom>
            <a:ln w="12700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ChangeAspect="1"/>
          </p:cNvGraphicFramePr>
          <p:nvPr>
            <p:ph sz="half" idx="2"/>
          </p:nvPr>
        </p:nvGraphicFramePr>
        <p:xfrm>
          <a:off x="941705" y="1600200"/>
          <a:ext cx="10916920" cy="50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1686540" imgH="5419725" progId="Paint.Picture">
                  <p:embed/>
                </p:oleObj>
              </mc:Choice>
              <mc:Fallback>
                <p:oleObj name="" r:id="rId1" imgW="11686540" imgH="54197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1705" y="1600200"/>
                        <a:ext cx="10916920" cy="50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2"/>
          </p:nvPr>
        </p:nvGraphicFramePr>
        <p:xfrm>
          <a:off x="370840" y="1702435"/>
          <a:ext cx="11514455" cy="463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619865" imgH="4676775" progId="Paint.Picture">
                  <p:embed/>
                </p:oleObj>
              </mc:Choice>
              <mc:Fallback>
                <p:oleObj name="" r:id="rId1" imgW="11619865" imgH="46767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0840" y="1702435"/>
                        <a:ext cx="11514455" cy="4634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140" y="1564640"/>
            <a:ext cx="10262870" cy="529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Ngôn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ngữ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mô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hình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hóa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thống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nhất</a:t>
            </a:r>
            <a:r>
              <a:rPr sz="2800" spc="-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(Unified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Modeling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Language </a:t>
            </a:r>
            <a:r>
              <a:rPr sz="2800" spc="1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UML)</a:t>
            </a:r>
            <a:endParaRPr sz="2800" spc="-5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UML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ngôn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ngữ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trực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quan</a:t>
            </a:r>
            <a:r>
              <a:rPr lang="en-US"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, 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2065" marR="5080" indent="0">
              <a:lnSpc>
                <a:spcPts val="2590"/>
              </a:lnSpc>
              <a:spcBef>
                <a:spcPts val="1840"/>
              </a:spcBef>
              <a:buNone/>
              <a:tabLst>
                <a:tab pos="286385" algn="l"/>
                <a:tab pos="287020" algn="l"/>
              </a:tabLst>
            </a:pPr>
            <a:r>
              <a:rPr lang="en-US"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		 -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Giúp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công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việc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phát triển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được 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lý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nhất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quán, 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giảm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thiểu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lỗi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xảy</a:t>
            </a: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3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Giúp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dễ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hình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dung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hơn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cấu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trúc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thống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6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Hiệu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quả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hơn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trong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việc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liên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lạc,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trao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đổi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80"/>
              </a:spcBef>
            </a:pPr>
            <a:r>
              <a:rPr sz="28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+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Trong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tổ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chức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90"/>
              </a:spcBef>
            </a:pPr>
            <a:r>
              <a:rPr sz="28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+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Bên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ngoài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tổ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chức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5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540" y="297180"/>
            <a:ext cx="172910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0" dirty="0"/>
              <a:t>UML</a:t>
            </a:r>
            <a:endParaRPr sz="3600" spc="130" dirty="0"/>
          </a:p>
        </p:txBody>
      </p:sp>
      <p:sp>
        <p:nvSpPr>
          <p:cNvPr id="7" name="object 7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140" y="1564640"/>
            <a:ext cx="10262870" cy="423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UML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ngôn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ngữ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tài</a:t>
            </a:r>
            <a:r>
              <a:rPr lang="en-US"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liệu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hóa</a:t>
            </a:r>
            <a:endParaRPr sz="2800" spc="-2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ct val="90000"/>
              </a:lnSpc>
              <a:spcBef>
                <a:spcPts val="18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Tài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liệu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hóa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kiến trúc, 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yêu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cầu,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kiểm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thử,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lập 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kế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hoạch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dự </a:t>
            </a:r>
            <a:r>
              <a:rPr sz="28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án,</a:t>
            </a:r>
            <a:r>
              <a:rPr sz="2800" spc="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và</a:t>
            </a:r>
            <a:r>
              <a:rPr lang="en-US" sz="280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quản lý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việc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bàn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giao 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phần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mềm</a:t>
            </a:r>
            <a:r>
              <a:rPr lang="en-US"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n-US" sz="2800" spc="1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marR="5080" indent="-274320">
              <a:lnSpc>
                <a:spcPct val="90000"/>
              </a:lnSpc>
              <a:spcBef>
                <a:spcPts val="180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522605" indent="-274320">
              <a:lnSpc>
                <a:spcPts val="2590"/>
              </a:lnSpc>
              <a:spcBef>
                <a:spcPts val="181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biểu </a:t>
            </a:r>
            <a:r>
              <a:rPr sz="2800" spc="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đồ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khác 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nhau,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ghi</a:t>
            </a:r>
            <a:r>
              <a:rPr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chú,</a:t>
            </a:r>
            <a:r>
              <a:rPr lang="en-US"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ràng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buộc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được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đặc 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tả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trong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tài</a:t>
            </a:r>
            <a:r>
              <a:rPr sz="28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liệu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5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540" y="297180"/>
            <a:ext cx="172910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0" dirty="0"/>
              <a:t>UML</a:t>
            </a:r>
            <a:endParaRPr sz="3600" spc="130" dirty="0"/>
          </a:p>
        </p:txBody>
      </p:sp>
      <p:sp>
        <p:nvSpPr>
          <p:cNvPr id="7" name="object 7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75" y="1490345"/>
            <a:ext cx="10248265" cy="408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970" indent="-274320">
              <a:lnSpc>
                <a:spcPts val="2590"/>
              </a:lnSpc>
              <a:spcBef>
                <a:spcPts val="43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Biểu </a:t>
            </a:r>
            <a:r>
              <a:rPr sz="2800" spc="7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đồ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(Class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diagram </a:t>
            </a:r>
            <a:r>
              <a:rPr sz="28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– </a:t>
            </a:r>
            <a:r>
              <a:rPr sz="2800" spc="-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CD)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chỉ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sự </a:t>
            </a:r>
            <a:r>
              <a:rPr sz="2800" spc="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tồn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tại 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và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mối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quan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giữa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chúng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trong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bản 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thiết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kế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logic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một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thống</a:t>
            </a:r>
            <a:endParaRPr sz="2800" spc="6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marR="13970" indent="-274320">
              <a:lnSpc>
                <a:spcPts val="2590"/>
              </a:lnSpc>
              <a:spcBef>
                <a:spcPts val="43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ts val="2280"/>
              </a:lnSpc>
              <a:spcBef>
                <a:spcPts val="73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Chỉ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cấu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trúc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tĩnh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mô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hình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như lớp,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cấu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trúc</a:t>
            </a:r>
            <a:r>
              <a:rPr sz="2800" spc="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bên</a:t>
            </a:r>
            <a:r>
              <a:rPr lang="en-US"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trong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chúng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và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mối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quan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với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khác.</a:t>
            </a:r>
            <a:endParaRPr sz="2800" spc="-6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560705" lvl="1" indent="-229235">
              <a:lnSpc>
                <a:spcPts val="2280"/>
              </a:lnSpc>
              <a:spcBef>
                <a:spcPts val="735"/>
              </a:spcBef>
              <a:buFont typeface="Georgia" panose="02040502050405020303"/>
              <a:buChar char="−"/>
              <a:tabLst>
                <a:tab pos="56134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591820" lvl="1" indent="-228600">
              <a:lnSpc>
                <a:spcPts val="2160"/>
              </a:lnSpc>
              <a:spcBef>
                <a:spcPts val="1030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Chỉ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tất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cả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hoặc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một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phần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cấu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trúc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lớp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của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một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 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thống.</a:t>
            </a:r>
            <a:endParaRPr sz="2800" spc="3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560705" marR="591820" lvl="1" indent="-228600">
              <a:lnSpc>
                <a:spcPts val="2160"/>
              </a:lnSpc>
              <a:spcBef>
                <a:spcPts val="1030"/>
              </a:spcBef>
              <a:buFont typeface="Georgia" panose="02040502050405020303"/>
              <a:buChar char="−"/>
              <a:tabLst>
                <a:tab pos="56134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Không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đưa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các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thông tin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tạm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thời.</a:t>
            </a:r>
            <a:r>
              <a:rPr lang="en-US"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540" y="297180"/>
            <a:ext cx="288988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5" dirty="0">
                <a:sym typeface="+mn-ea"/>
              </a:rPr>
              <a:t>Biểu </a:t>
            </a:r>
            <a:r>
              <a:rPr sz="3600" spc="170" dirty="0">
                <a:sym typeface="+mn-ea"/>
              </a:rPr>
              <a:t>đồ</a:t>
            </a:r>
            <a:r>
              <a:rPr sz="3600" spc="-710" dirty="0">
                <a:sym typeface="+mn-ea"/>
              </a:rPr>
              <a:t> </a:t>
            </a:r>
            <a:r>
              <a:rPr sz="3600" spc="215" dirty="0">
                <a:sym typeface="+mn-ea"/>
              </a:rPr>
              <a:t>lớp</a:t>
            </a:r>
            <a:endParaRPr sz="3600" spc="130" dirty="0"/>
          </a:p>
        </p:txBody>
      </p:sp>
      <p:sp>
        <p:nvSpPr>
          <p:cNvPr id="7" name="object 7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6125" y="2146935"/>
            <a:ext cx="5248910" cy="229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2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hình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chữ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nhật </a:t>
            </a:r>
            <a:r>
              <a:rPr sz="2800" spc="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gồm</a:t>
            </a:r>
            <a:r>
              <a:rPr sz="2800" spc="-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phần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Tên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5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</a:t>
            </a:r>
            <a:r>
              <a:rPr sz="2800" spc="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5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phương</a:t>
            </a:r>
            <a:r>
              <a:rPr sz="2800" spc="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thức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79</a:t>
            </a:r>
            <a:endParaRPr spc="-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4345" y="342265"/>
            <a:ext cx="162623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50" dirty="0"/>
              <a:t>L</a:t>
            </a:r>
            <a:r>
              <a:rPr sz="3600" spc="175" dirty="0"/>
              <a:t>ớ</a:t>
            </a:r>
            <a:r>
              <a:rPr sz="3600" spc="260" dirty="0"/>
              <a:t>p</a:t>
            </a:r>
            <a:endParaRPr sz="3600" spc="26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61603" y="2618740"/>
          <a:ext cx="2308225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25"/>
              </a:tblGrid>
              <a:tr h="33401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Class_Name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 marL="193040" marR="1334770" indent="-12700" algn="just">
                        <a:lnSpc>
                          <a:spcPct val="101000"/>
                        </a:lnSpc>
                        <a:spcBef>
                          <a:spcPts val="145"/>
                        </a:spcBef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ribu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e1 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ribu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e2 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ribu</a:t>
                      </a:r>
                      <a:r>
                        <a:rPr sz="1400" spc="-1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e3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28575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193040" marR="1250315" indent="15875" algn="just">
                        <a:lnSpc>
                          <a:spcPct val="93000"/>
                        </a:lnSpc>
                        <a:spcBef>
                          <a:spcPts val="445"/>
                        </a:spcBef>
                      </a:pPr>
                      <a:r>
                        <a:rPr sz="1400" spc="-1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m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et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ho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d1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() 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method2()  method3()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6515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28575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2872" y="1926539"/>
            <a:ext cx="6818630" cy="327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Phạm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truy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cập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để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thực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</a:t>
            </a:r>
            <a:r>
              <a:rPr sz="28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khả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năng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đóng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gói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1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2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ký</a:t>
            </a:r>
            <a:r>
              <a:rPr sz="28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hiệu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ct val="100000"/>
              </a:lnSpc>
              <a:spcBef>
                <a:spcPts val="770"/>
              </a:spcBef>
              <a:tabLst>
                <a:tab pos="1050290" algn="l"/>
                <a:tab pos="1841500" algn="l"/>
              </a:tabLst>
            </a:pPr>
            <a:r>
              <a:rPr sz="28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	</a:t>
            </a:r>
            <a:r>
              <a:rPr sz="2800" spc="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+	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Public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access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050290" lvl="1" indent="-718820">
              <a:lnSpc>
                <a:spcPct val="100000"/>
              </a:lnSpc>
              <a:spcBef>
                <a:spcPts val="760"/>
              </a:spcBef>
              <a:buFont typeface="Georgia" panose="02040502050405020303"/>
              <a:buChar char="−"/>
              <a:tabLst>
                <a:tab pos="1050290" algn="l"/>
                <a:tab pos="1050925" algn="l"/>
                <a:tab pos="1841500" algn="l"/>
              </a:tabLst>
            </a:pPr>
            <a:r>
              <a:rPr sz="2800" spc="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#	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Protected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access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050290" lvl="1" indent="-718820">
              <a:lnSpc>
                <a:spcPct val="100000"/>
              </a:lnSpc>
              <a:spcBef>
                <a:spcPts val="755"/>
              </a:spcBef>
              <a:buFont typeface="Georgia" panose="02040502050405020303"/>
              <a:buChar char="−"/>
              <a:tabLst>
                <a:tab pos="1050290" algn="l"/>
                <a:tab pos="1050925" algn="l"/>
                <a:tab pos="1841500" algn="l"/>
              </a:tabLst>
            </a:pPr>
            <a:r>
              <a:rPr sz="2800" spc="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-	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Private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access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82</a:t>
            </a:r>
            <a:endParaRPr spc="-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4497" y="372884"/>
            <a:ext cx="3507104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600" spc="105" dirty="0"/>
              <a:t>Phạm</a:t>
            </a:r>
            <a:r>
              <a:rPr sz="3600" spc="-360" dirty="0"/>
              <a:t> </a:t>
            </a:r>
            <a:r>
              <a:rPr sz="3600" spc="30" dirty="0"/>
              <a:t>vi</a:t>
            </a:r>
            <a:r>
              <a:rPr sz="3600" spc="-340" dirty="0"/>
              <a:t> </a:t>
            </a:r>
            <a:r>
              <a:rPr sz="3600" spc="-80" dirty="0"/>
              <a:t>truy</a:t>
            </a:r>
            <a:r>
              <a:rPr sz="3600" spc="-325" dirty="0"/>
              <a:t> </a:t>
            </a:r>
            <a:r>
              <a:rPr sz="3600" spc="295" dirty="0"/>
              <a:t>cập</a:t>
            </a:r>
            <a:endParaRPr sz="3600" spc="29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05316" y="2655697"/>
          <a:ext cx="2308225" cy="1817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25"/>
              </a:tblGrid>
              <a:tr h="37274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6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Class1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3664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i="1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1400" i="1" spc="-1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privateAttribute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+</a:t>
                      </a:r>
                      <a:r>
                        <a:rPr sz="1400" spc="-1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publicAttribute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#</a:t>
                      </a:r>
                      <a:r>
                        <a:rPr sz="1400" spc="-1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protectedAttribute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1590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28575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706755">
                <a:tc>
                  <a:txBody>
                    <a:bodyPr/>
                    <a:lstStyle/>
                    <a:p>
                      <a:pPr marL="91440">
                        <a:lnSpc>
                          <a:spcPts val="1660"/>
                        </a:lnSpc>
                        <a:spcBef>
                          <a:spcPts val="335"/>
                        </a:spcBef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-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privateOperation</a:t>
                      </a:r>
                      <a:r>
                        <a:rPr sz="1400" spc="-8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74930">
                        <a:lnSpc>
                          <a:spcPts val="1570"/>
                        </a:lnSpc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+ publicOPeration</a:t>
                      </a:r>
                      <a:r>
                        <a:rPr sz="1400" spc="-14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74930">
                        <a:lnSpc>
                          <a:spcPts val="1590"/>
                        </a:lnSpc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#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protectedOperation</a:t>
                      </a:r>
                      <a:r>
                        <a:rPr sz="1400" spc="-6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28575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8455" y="1829435"/>
            <a:ext cx="7475855" cy="396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Phạm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truy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cập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xác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số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lượng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</a:t>
            </a:r>
            <a:r>
              <a:rPr sz="2800" spc="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lang="en-US"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tính/thao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tác: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201930" indent="-228600">
              <a:lnSpc>
                <a:spcPts val="2590"/>
              </a:lnSpc>
              <a:spcBef>
                <a:spcPts val="1035"/>
              </a:spcBef>
            </a:pPr>
            <a:r>
              <a:rPr sz="28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Instance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(Thành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đối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tượng): </a:t>
            </a:r>
            <a:r>
              <a:rPr sz="2800" spc="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</a:t>
            </a:r>
            <a:r>
              <a:rPr sz="2800" spc="-3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mỗi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mỗi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ts val="2735"/>
              </a:lnSpc>
              <a:spcBef>
                <a:spcPts val="675"/>
              </a:spcBef>
            </a:pPr>
            <a:r>
              <a:rPr sz="28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Classifier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(Thành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lớp): </a:t>
            </a:r>
            <a:r>
              <a:rPr sz="2800" spc="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</a:t>
            </a:r>
            <a:r>
              <a:rPr sz="2800" spc="-2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tất</a:t>
            </a:r>
            <a:r>
              <a:rPr lang="en-US"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cả </a:t>
            </a: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28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lang="en-US"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sz="2800" spc="-1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ts val="2735"/>
              </a:lnSpc>
              <a:spcBef>
                <a:spcPts val="675"/>
              </a:spcBef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54356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lớp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(thành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viên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tĩnh)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ký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hiệu 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bằng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cách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gạch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dưới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tên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</a:t>
            </a:r>
            <a:r>
              <a:rPr lang="en-US"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tính/thao</a:t>
            </a:r>
            <a:r>
              <a:rPr sz="28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tác.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83</a:t>
            </a:r>
            <a:endParaRPr spc="-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9412" y="342404"/>
            <a:ext cx="316801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600" spc="125" dirty="0"/>
              <a:t>Thành </a:t>
            </a:r>
            <a:r>
              <a:rPr sz="3600" spc="85" dirty="0"/>
              <a:t>viên</a:t>
            </a:r>
            <a:r>
              <a:rPr sz="3600" spc="-850" dirty="0"/>
              <a:t> </a:t>
            </a:r>
            <a:r>
              <a:rPr sz="3600" spc="215" dirty="0"/>
              <a:t>lớp</a:t>
            </a:r>
            <a:endParaRPr sz="3600" spc="21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74174" y="2740405"/>
          <a:ext cx="2308225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225"/>
              </a:tblGrid>
              <a:tr h="334645"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6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Class1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9690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521970">
                <a:tc>
                  <a:txBody>
                    <a:bodyPr/>
                    <a:lstStyle/>
                    <a:p>
                      <a:pPr marL="215265" indent="-108585">
                        <a:lnSpc>
                          <a:spcPts val="1670"/>
                        </a:lnSpc>
                        <a:spcBef>
                          <a:spcPts val="225"/>
                        </a:spcBef>
                        <a:buChar char="-"/>
                        <a:tabLst>
                          <a:tab pos="215900" algn="l"/>
                        </a:tabLst>
                      </a:pPr>
                      <a:r>
                        <a:rPr sz="1400" u="heavy" spc="-5" dirty="0">
                          <a:solidFill>
                            <a:srgbClr val="585858"/>
                          </a:solidFill>
                          <a:uFill>
                            <a:solidFill>
                              <a:srgbClr val="585858"/>
                            </a:solidFill>
                          </a:uFill>
                          <a:latin typeface="Arial" panose="020B0604020202020204"/>
                          <a:cs typeface="Arial" panose="020B0604020202020204"/>
                        </a:rPr>
                        <a:t>classifierScopeAttr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86690" indent="-108585">
                        <a:lnSpc>
                          <a:spcPts val="1670"/>
                        </a:lnSpc>
                        <a:buChar char="-"/>
                        <a:tabLst>
                          <a:tab pos="187325" algn="l"/>
                        </a:tabLst>
                      </a:pP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instanceScopeAttr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520065">
                <a:tc>
                  <a:txBody>
                    <a:bodyPr/>
                    <a:lstStyle/>
                    <a:p>
                      <a:pPr marL="78740">
                        <a:lnSpc>
                          <a:spcPts val="1660"/>
                        </a:lnSpc>
                        <a:spcBef>
                          <a:spcPts val="140"/>
                        </a:spcBef>
                      </a:pPr>
                      <a:r>
                        <a:rPr sz="1400" u="heavy" dirty="0">
                          <a:solidFill>
                            <a:srgbClr val="585858"/>
                          </a:solidFill>
                          <a:uFill>
                            <a:solidFill>
                              <a:srgbClr val="585858"/>
                            </a:solidFill>
                          </a:uFill>
                          <a:latin typeface="Arial" panose="020B0604020202020204"/>
                          <a:cs typeface="Arial" panose="020B0604020202020204"/>
                        </a:rPr>
                        <a:t>+ </a:t>
                      </a:r>
                      <a:r>
                        <a:rPr sz="1400" u="heavy" spc="-5" dirty="0">
                          <a:solidFill>
                            <a:srgbClr val="585858"/>
                          </a:solidFill>
                          <a:uFill>
                            <a:solidFill>
                              <a:srgbClr val="585858"/>
                            </a:solidFill>
                          </a:uFill>
                          <a:latin typeface="Arial" panose="020B0604020202020204"/>
                          <a:cs typeface="Arial" panose="020B0604020202020204"/>
                        </a:rPr>
                        <a:t>classifierScopeOp</a:t>
                      </a:r>
                      <a:r>
                        <a:rPr sz="1400" u="heavy" spc="-60" dirty="0">
                          <a:solidFill>
                            <a:srgbClr val="585858"/>
                          </a:solidFill>
                          <a:uFill>
                            <a:solidFill>
                              <a:srgbClr val="585858"/>
                            </a:solidFill>
                          </a:u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u="heavy" dirty="0">
                          <a:solidFill>
                            <a:srgbClr val="585858"/>
                          </a:solidFill>
                          <a:uFill>
                            <a:solidFill>
                              <a:srgbClr val="585858"/>
                            </a:solidFill>
                          </a:uFill>
                          <a:latin typeface="Arial" panose="020B0604020202020204"/>
                          <a:cs typeface="Arial" panose="020B0604020202020204"/>
                        </a:rPr>
                        <a:t>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78740">
                        <a:lnSpc>
                          <a:spcPts val="1660"/>
                        </a:lnSpc>
                      </a:pP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+ </a:t>
                      </a:r>
                      <a:r>
                        <a:rPr sz="1400" spc="-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instanceScopeOp</a:t>
                      </a:r>
                      <a:r>
                        <a:rPr sz="1400" spc="-65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00" dirty="0">
                          <a:solidFill>
                            <a:srgbClr val="585858"/>
                          </a:solidFill>
                          <a:latin typeface="Arial" panose="020B0604020202020204"/>
                          <a:cs typeface="Arial" panose="020B0604020202020204"/>
                        </a:rPr>
                        <a:t>()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80" marB="0">
                    <a:lnL w="19050">
                      <a:solidFill>
                        <a:srgbClr val="890D5E"/>
                      </a:solidFill>
                      <a:prstDash val="solid"/>
                    </a:lnL>
                    <a:lnR w="19050">
                      <a:solidFill>
                        <a:srgbClr val="890D5E"/>
                      </a:solidFill>
                      <a:prstDash val="solid"/>
                    </a:lnR>
                    <a:lnT w="19050">
                      <a:solidFill>
                        <a:srgbClr val="890D5E"/>
                      </a:solidFill>
                      <a:prstDash val="solid"/>
                    </a:lnT>
                    <a:lnB w="19050">
                      <a:solidFill>
                        <a:srgbClr val="890D5E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9260" y="342265"/>
            <a:ext cx="457263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8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Ngoại</a:t>
            </a:r>
            <a:r>
              <a:rPr sz="3600" spc="-38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lệ</a:t>
            </a:r>
            <a:r>
              <a:rPr lang="en-US"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(exception)</a:t>
            </a:r>
            <a:endParaRPr lang="en-US" sz="3600" spc="13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74290" y="1625600"/>
            <a:ext cx="8512175" cy="516509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(exception) </a:t>
            </a:r>
            <a:r>
              <a:rPr sz="2800" spc="2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Exceptional</a:t>
            </a:r>
            <a:r>
              <a:rPr sz="2800" spc="-2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event</a:t>
            </a:r>
            <a:endParaRPr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Định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nghĩa: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một </a:t>
            </a:r>
            <a:r>
              <a:rPr sz="2800" spc="-1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sự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kiện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</a:t>
            </a:r>
            <a:endParaRPr sz="2800" spc="6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12065" marR="5080" indent="0">
              <a:lnSpc>
                <a:spcPts val="2590"/>
              </a:lnSpc>
              <a:spcBef>
                <a:spcPts val="1840"/>
              </a:spcBef>
              <a:buNone/>
              <a:tabLst>
                <a:tab pos="286385" algn="l"/>
                <a:tab pos="287020" algn="l"/>
              </a:tabLst>
            </a:pP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quá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thực </a:t>
            </a:r>
            <a:r>
              <a:rPr sz="2800" spc="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thi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chương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trình,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phá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vỡ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luồng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bình </a:t>
            </a:r>
            <a:endParaRPr sz="2800" spc="3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12065" marR="5080" indent="0">
              <a:lnSpc>
                <a:spcPts val="2590"/>
              </a:lnSpc>
              <a:spcBef>
                <a:spcPts val="1840"/>
              </a:spcBef>
              <a:buNone/>
              <a:tabLst>
                <a:tab pos="286385" algn="l"/>
                <a:tab pos="287020" algn="l"/>
              </a:tabLst>
            </a:pP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thường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chương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</a:t>
            </a:r>
            <a:r>
              <a:rPr lang="en-US"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800" spc="4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48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ct val="100000"/>
              </a:lnSpc>
              <a:spcBef>
                <a:spcPts val="700"/>
              </a:spcBef>
              <a:tabLst>
                <a:tab pos="892175" algn="l"/>
                <a:tab pos="1172210" algn="l"/>
                <a:tab pos="1451610" algn="l"/>
              </a:tabLst>
            </a:pPr>
            <a:r>
              <a:rPr sz="2800" spc="39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int	</a:t>
            </a:r>
            <a:r>
              <a:rPr sz="2800" spc="65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i	</a:t>
            </a:r>
            <a:r>
              <a:rPr sz="2800" spc="-7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=	</a:t>
            </a:r>
            <a:r>
              <a:rPr sz="2800" spc="26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4/0;</a:t>
            </a:r>
            <a:endParaRPr sz="28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R="67945" algn="ctr">
              <a:lnSpc>
                <a:spcPct val="100000"/>
              </a:lnSpc>
              <a:spcBef>
                <a:spcPts val="1570"/>
              </a:spcBef>
            </a:pPr>
            <a:r>
              <a:rPr sz="1800" spc="10" dirty="0">
                <a:solidFill>
                  <a:srgbClr val="FFFFFF"/>
                </a:solidFill>
                <a:latin typeface="RobotoRegular"/>
                <a:cs typeface="RobotoRegular"/>
              </a:rPr>
              <a:t>ERROR!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51007" y="6396240"/>
            <a:ext cx="178435" cy="436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9260" y="342265"/>
            <a:ext cx="457263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8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Ngoại</a:t>
            </a:r>
            <a:r>
              <a:rPr sz="3600" spc="-38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lệ</a:t>
            </a:r>
            <a:r>
              <a:rPr lang="en-US"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(exception)</a:t>
            </a:r>
            <a:endParaRPr lang="en-US" sz="3600" spc="13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350" y="1150620"/>
            <a:ext cx="9855200" cy="547814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Ngoại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lệ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là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một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lỗi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đặc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biệt</a:t>
            </a:r>
            <a:endParaRPr sz="2800" spc="4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endParaRPr sz="2800" spc="4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Xảy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tại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thời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điểm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chạy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chương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trình</a:t>
            </a:r>
            <a:r>
              <a:rPr sz="2800" spc="18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(runtime)</a:t>
            </a:r>
            <a:endParaRPr sz="2800" spc="1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615"/>
              </a:spcBef>
              <a:buChar char="•"/>
              <a:tabLst>
                <a:tab pos="286385" algn="l"/>
                <a:tab pos="287020" algn="l"/>
              </a:tabLst>
            </a:pPr>
            <a:endParaRPr sz="2800" spc="1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Khi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xảy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một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ngoại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lệ,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nếu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không 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lý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thì 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chương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trình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kết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thúc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ngay </a:t>
            </a:r>
            <a:r>
              <a:rPr sz="28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và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trả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lại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quyền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điều 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khiển cho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hệ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điều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hành.</a:t>
            </a:r>
            <a:endParaRPr sz="2800" spc="-4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endParaRPr sz="2800" spc="-40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Kết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thúc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bất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thư</a:t>
            </a:r>
            <a:r>
              <a:rPr lang="en-US"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ờ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ng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chương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trình</a:t>
            </a:r>
            <a:endParaRPr sz="2800" spc="35" dirty="0">
              <a:solidFill>
                <a:srgbClr val="585858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indent="-274320">
              <a:lnSpc>
                <a:spcPct val="100000"/>
              </a:lnSpc>
              <a:spcBef>
                <a:spcPts val="151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Kết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quả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thực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thi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không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mong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  <a:sym typeface="+mn-ea"/>
              </a:rPr>
              <a:t>muốn</a:t>
            </a:r>
            <a:r>
              <a:rPr sz="1800" spc="10" dirty="0">
                <a:solidFill>
                  <a:srgbClr val="FFFFFF"/>
                </a:solidFill>
                <a:latin typeface="RobotoRegular"/>
                <a:cs typeface="RobotoRegular"/>
              </a:rPr>
              <a:t>ERROR!</a:t>
            </a:r>
            <a:endParaRPr sz="180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51007" y="6396240"/>
            <a:ext cx="178435" cy="436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</a:fld>
            <a:endParaRPr sz="1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0235" y="281940"/>
            <a:ext cx="220408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sz="3600" spc="140" dirty="0">
                <a:solidFill>
                  <a:schemeClr val="tx1"/>
                </a:solidFill>
              </a:rPr>
              <a:t>Cú </a:t>
            </a:r>
            <a:r>
              <a:rPr sz="3600" spc="245" dirty="0">
                <a:solidFill>
                  <a:schemeClr val="tx1"/>
                </a:solidFill>
              </a:rPr>
              <a:t>pháp</a:t>
            </a:r>
            <a:r>
              <a:rPr sz="3600" spc="-865" dirty="0">
                <a:solidFill>
                  <a:schemeClr val="tx1"/>
                </a:solidFill>
              </a:rPr>
              <a:t> </a:t>
            </a:r>
            <a:endParaRPr sz="3600" spc="6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442" y="1712063"/>
            <a:ext cx="4380865" cy="356298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93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Cú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pháp</a:t>
            </a:r>
            <a:r>
              <a:rPr sz="2400" spc="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(Java):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32105">
              <a:lnSpc>
                <a:spcPct val="100000"/>
              </a:lnSpc>
              <a:spcBef>
                <a:spcPts val="700"/>
              </a:spcBef>
              <a:tabLst>
                <a:tab pos="1032510" algn="l"/>
                <a:tab pos="1730375" algn="l"/>
                <a:tab pos="2847340" algn="l"/>
                <a:tab pos="3544570" algn="l"/>
              </a:tabLst>
            </a:pPr>
            <a:r>
              <a:rPr sz="2000" spc="-7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&lt;Lớp	</a:t>
            </a:r>
            <a:r>
              <a:rPr sz="2000" spc="-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con&gt;	</a:t>
            </a:r>
            <a:r>
              <a:rPr sz="2000" b="1" spc="2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extends	</a:t>
            </a:r>
            <a:r>
              <a:rPr sz="2000" spc="-8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&lt;Lớp	</a:t>
            </a:r>
            <a:r>
              <a:rPr sz="20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cha&gt;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57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40"/>
              </a:spcBef>
            </a:pP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1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Nguoi</a:t>
            </a:r>
            <a:r>
              <a:rPr sz="1800" spc="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57250">
              <a:lnSpc>
                <a:spcPct val="100000"/>
              </a:lnSpc>
              <a:spcBef>
                <a:spcPts val="590"/>
              </a:spcBef>
            </a:pPr>
            <a:r>
              <a:rPr sz="1800" spc="2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name; </a:t>
            </a:r>
            <a:r>
              <a:rPr sz="1800" spc="3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int</a:t>
            </a:r>
            <a:r>
              <a:rPr sz="1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age;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85"/>
              </a:spcBef>
            </a:pPr>
            <a:r>
              <a:rPr sz="1800" spc="3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75"/>
              </a:spcBef>
            </a:pPr>
            <a:r>
              <a:rPr sz="1800" spc="16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class </a:t>
            </a:r>
            <a:r>
              <a:rPr sz="1800" spc="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SinhVien </a:t>
            </a:r>
            <a:r>
              <a:rPr sz="1800" spc="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extends </a:t>
            </a:r>
            <a:r>
              <a:rPr sz="1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Nguoi</a:t>
            </a:r>
            <a:r>
              <a:rPr sz="1800" spc="3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3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{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57250">
              <a:lnSpc>
                <a:spcPct val="100000"/>
              </a:lnSpc>
              <a:spcBef>
                <a:spcPts val="595"/>
              </a:spcBef>
            </a:pPr>
            <a:r>
              <a:rPr sz="1800" spc="3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int</a:t>
            </a:r>
            <a:r>
              <a:rPr sz="1800" spc="48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studentId;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585"/>
              </a:spcBef>
            </a:pPr>
            <a:r>
              <a:rPr sz="1800" spc="3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4457" y="5331663"/>
            <a:ext cx="492188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85858"/>
                </a:solidFill>
                <a:latin typeface="Georgia" panose="02040502050405020303"/>
                <a:cs typeface="Georgia" panose="02040502050405020303"/>
              </a:rPr>
              <a:t>− </a:t>
            </a:r>
            <a:r>
              <a:rPr sz="20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0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000" i="1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mở </a:t>
            </a:r>
            <a:r>
              <a:rPr sz="2000" i="1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rộng </a:t>
            </a:r>
            <a:r>
              <a:rPr sz="20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0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đặc </a:t>
            </a:r>
            <a:r>
              <a:rPr sz="20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000" spc="1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5000" y="152349"/>
            <a:ext cx="1025829" cy="10258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72400" y="1925954"/>
            <a:ext cx="2265553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72400" y="1925954"/>
            <a:ext cx="2265680" cy="624840"/>
          </a:xfrm>
          <a:prstGeom prst="rect">
            <a:avLst/>
          </a:prstGeom>
          <a:ln w="6350">
            <a:solidFill>
              <a:srgbClr val="95979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45"/>
              </a:spcBef>
            </a:pP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cha</a:t>
            </a: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Nguoi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905" algn="ctr">
              <a:lnSpc>
                <a:spcPct val="100000"/>
              </a:lnSpc>
            </a:pPr>
            <a:r>
              <a:rPr sz="16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name,</a:t>
            </a:r>
            <a:r>
              <a:rPr sz="1600" i="1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age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67600" y="3221354"/>
            <a:ext cx="2895600" cy="1655445"/>
            <a:chOff x="5943600" y="3221354"/>
            <a:chExt cx="2895600" cy="1655445"/>
          </a:xfrm>
        </p:grpSpPr>
        <p:sp>
          <p:nvSpPr>
            <p:cNvPr id="9" name="object 9"/>
            <p:cNvSpPr/>
            <p:nvPr/>
          </p:nvSpPr>
          <p:spPr>
            <a:xfrm>
              <a:off x="5943600" y="3221354"/>
              <a:ext cx="2895600" cy="1655445"/>
            </a:xfrm>
            <a:custGeom>
              <a:avLst/>
              <a:gdLst/>
              <a:ahLst/>
              <a:cxnLst/>
              <a:rect l="l" t="t" r="r" b="b"/>
              <a:pathLst>
                <a:path w="2895600" h="1655445">
                  <a:moveTo>
                    <a:pt x="2895600" y="0"/>
                  </a:moveTo>
                  <a:lnTo>
                    <a:pt x="0" y="0"/>
                  </a:lnTo>
                  <a:lnTo>
                    <a:pt x="0" y="1655445"/>
                  </a:lnTo>
                  <a:lnTo>
                    <a:pt x="2895600" y="1655445"/>
                  </a:lnTo>
                  <a:lnTo>
                    <a:pt x="2895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6000" y="4190949"/>
              <a:ext cx="2590800" cy="5544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20000" y="4190949"/>
            <a:ext cx="2590800" cy="396875"/>
          </a:xfrm>
          <a:prstGeom prst="rect">
            <a:avLst/>
          </a:prstGeom>
          <a:ln w="6350">
            <a:solidFill>
              <a:srgbClr val="95979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815340">
              <a:lnSpc>
                <a:spcPct val="100000"/>
              </a:lnSpc>
              <a:spcBef>
                <a:spcPts val="1190"/>
              </a:spcBef>
            </a:pPr>
            <a:r>
              <a:rPr sz="16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name,</a:t>
            </a:r>
            <a:r>
              <a:rPr sz="1600" i="1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age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7600" y="3221354"/>
            <a:ext cx="2895600" cy="864235"/>
          </a:xfrm>
          <a:prstGeom prst="rect">
            <a:avLst/>
          </a:prstGeom>
          <a:ln w="12700">
            <a:solidFill>
              <a:srgbClr val="C05A3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16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16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SinhVien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905" algn="ctr">
              <a:lnSpc>
                <a:spcPct val="100000"/>
              </a:lnSpc>
              <a:spcBef>
                <a:spcPts val="960"/>
              </a:spcBef>
            </a:pPr>
            <a:r>
              <a:rPr sz="1600" i="1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studentId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83066" y="2778886"/>
            <a:ext cx="264795" cy="372745"/>
            <a:chOff x="7259066" y="2778886"/>
            <a:chExt cx="264795" cy="372745"/>
          </a:xfrm>
        </p:grpSpPr>
        <p:sp>
          <p:nvSpPr>
            <p:cNvPr id="14" name="object 14"/>
            <p:cNvSpPr/>
            <p:nvPr/>
          </p:nvSpPr>
          <p:spPr>
            <a:xfrm>
              <a:off x="7265416" y="2785236"/>
              <a:ext cx="252095" cy="360045"/>
            </a:xfrm>
            <a:custGeom>
              <a:avLst/>
              <a:gdLst/>
              <a:ahLst/>
              <a:cxnLst/>
              <a:rect l="l" t="t" r="r" b="b"/>
              <a:pathLst>
                <a:path w="252095" h="360044">
                  <a:moveTo>
                    <a:pt x="188975" y="0"/>
                  </a:moveTo>
                  <a:lnTo>
                    <a:pt x="62991" y="0"/>
                  </a:lnTo>
                  <a:lnTo>
                    <a:pt x="62991" y="233934"/>
                  </a:lnTo>
                  <a:lnTo>
                    <a:pt x="0" y="233934"/>
                  </a:lnTo>
                  <a:lnTo>
                    <a:pt x="125983" y="359917"/>
                  </a:lnTo>
                  <a:lnTo>
                    <a:pt x="251967" y="233934"/>
                  </a:lnTo>
                  <a:lnTo>
                    <a:pt x="188975" y="233934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EE79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65416" y="2785236"/>
              <a:ext cx="252095" cy="360045"/>
            </a:xfrm>
            <a:custGeom>
              <a:avLst/>
              <a:gdLst/>
              <a:ahLst/>
              <a:cxnLst/>
              <a:rect l="l" t="t" r="r" b="b"/>
              <a:pathLst>
                <a:path w="252095" h="360044">
                  <a:moveTo>
                    <a:pt x="62991" y="0"/>
                  </a:moveTo>
                  <a:lnTo>
                    <a:pt x="62991" y="233934"/>
                  </a:lnTo>
                  <a:lnTo>
                    <a:pt x="0" y="233934"/>
                  </a:lnTo>
                  <a:lnTo>
                    <a:pt x="125983" y="359917"/>
                  </a:lnTo>
                  <a:lnTo>
                    <a:pt x="251967" y="233934"/>
                  </a:lnTo>
                  <a:lnTo>
                    <a:pt x="188975" y="233934"/>
                  </a:lnTo>
                  <a:lnTo>
                    <a:pt x="188975" y="0"/>
                  </a:lnTo>
                  <a:lnTo>
                    <a:pt x="62991" y="0"/>
                  </a:lnTo>
                  <a:close/>
                </a:path>
              </a:pathLst>
            </a:custGeom>
            <a:ln w="12700">
              <a:solidFill>
                <a:srgbClr val="EE79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7640" y="6389623"/>
            <a:ext cx="223520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10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9105" y="568960"/>
            <a:ext cx="740156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7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Mục</a:t>
            </a:r>
            <a:r>
              <a:rPr sz="3600" spc="-3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04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đích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54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của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xử</a:t>
            </a:r>
            <a:r>
              <a:rPr sz="3600" spc="-3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lệ</a:t>
            </a:r>
            <a:endParaRPr sz="3600" spc="13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740" y="1795145"/>
            <a:ext cx="937768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Giúp </a:t>
            </a:r>
            <a:r>
              <a:rPr sz="2800" spc="-5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chương </a:t>
            </a:r>
            <a:r>
              <a:rPr sz="2800" spc="4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trình </a:t>
            </a:r>
            <a:r>
              <a:rPr sz="280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đáng </a:t>
            </a:r>
            <a:r>
              <a:rPr sz="2800" spc="7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tin </a:t>
            </a:r>
            <a:r>
              <a:rPr sz="2800" spc="-8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cậy </a:t>
            </a:r>
            <a:r>
              <a:rPr sz="2800" spc="-6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hơn, </a:t>
            </a:r>
            <a:r>
              <a:rPr sz="280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tránh</a:t>
            </a:r>
            <a:r>
              <a:rPr sz="2800" spc="17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kết</a:t>
            </a:r>
            <a:r>
              <a:rPr lang="en-US" sz="280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thúc </a:t>
            </a:r>
            <a:r>
              <a:rPr sz="2800" spc="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bất</a:t>
            </a:r>
            <a:r>
              <a:rPr sz="2800" spc="-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thường</a:t>
            </a:r>
            <a:r>
              <a:rPr lang="en-US" sz="2800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800" spc="-10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endParaRPr sz="28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8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Tách </a:t>
            </a:r>
            <a:r>
              <a:rPr sz="2800" spc="4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biệt </a:t>
            </a:r>
            <a:r>
              <a:rPr sz="2800" spc="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khối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lệnh </a:t>
            </a:r>
            <a:r>
              <a:rPr sz="2800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3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gây </a:t>
            </a:r>
            <a:r>
              <a:rPr sz="2800" spc="2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2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8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3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khối 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lệnh </a:t>
            </a:r>
            <a:r>
              <a:rPr sz="2800" spc="-15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xử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800" spc="2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ngoại</a:t>
            </a:r>
            <a:r>
              <a:rPr sz="2800" spc="14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lệ</a:t>
            </a:r>
            <a:r>
              <a:rPr lang="en-US"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800" spc="-25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endParaRPr lang="en-US" sz="2800" spc="-25" dirty="0">
              <a:solidFill>
                <a:schemeClr val="tx1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6385" marR="5080" indent="-274320">
              <a:lnSpc>
                <a:spcPts val="2590"/>
              </a:lnSpc>
              <a:spcBef>
                <a:spcPts val="184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90" dirty="0">
                <a:solidFill>
                  <a:schemeClr val="tx1"/>
                </a:solidFill>
                <a:sym typeface="+mn-ea"/>
              </a:rPr>
              <a:t>Một</a:t>
            </a:r>
            <a:r>
              <a:rPr sz="2800" spc="-65" dirty="0">
                <a:solidFill>
                  <a:schemeClr val="tx1"/>
                </a:solidFill>
                <a:sym typeface="+mn-ea"/>
              </a:rPr>
              <a:t> </a:t>
            </a:r>
            <a:r>
              <a:rPr sz="2800" spc="-25" dirty="0">
                <a:solidFill>
                  <a:schemeClr val="tx1"/>
                </a:solidFill>
                <a:sym typeface="+mn-ea"/>
              </a:rPr>
              <a:t>phương</a:t>
            </a:r>
            <a:r>
              <a:rPr lang="en-US" sz="2800" spc="-25" dirty="0">
                <a:solidFill>
                  <a:schemeClr val="tx1"/>
                </a:solidFill>
              </a:rPr>
              <a:t> </a:t>
            </a:r>
            <a:r>
              <a:rPr sz="2800" spc="-30" dirty="0">
                <a:solidFill>
                  <a:schemeClr val="tx1"/>
                </a:solidFill>
                <a:sym typeface="+mn-ea"/>
              </a:rPr>
              <a:t>thức </a:t>
            </a:r>
            <a:r>
              <a:rPr sz="2800" spc="-10" dirty="0">
                <a:solidFill>
                  <a:schemeClr val="tx1"/>
                </a:solidFill>
                <a:sym typeface="+mn-ea"/>
              </a:rPr>
              <a:t>có</a:t>
            </a:r>
            <a:r>
              <a:rPr sz="2800" spc="-20" dirty="0">
                <a:solidFill>
                  <a:schemeClr val="tx1"/>
                </a:solidFill>
                <a:sym typeface="+mn-ea"/>
              </a:rPr>
              <a:t> </a:t>
            </a:r>
            <a:r>
              <a:rPr sz="2800" spc="30" dirty="0">
                <a:solidFill>
                  <a:schemeClr val="tx1"/>
                </a:solidFill>
                <a:sym typeface="+mn-ea"/>
              </a:rPr>
              <a:t>thể</a:t>
            </a:r>
            <a:r>
              <a:rPr lang="en-US" sz="2800" spc="30" dirty="0">
                <a:solidFill>
                  <a:schemeClr val="tx1"/>
                </a:solidFill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ném </a:t>
            </a:r>
            <a:r>
              <a:rPr sz="2800" spc="-4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ra </a:t>
            </a:r>
            <a:r>
              <a:rPr sz="2800" spc="-10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các  </a:t>
            </a:r>
            <a:r>
              <a:rPr sz="2800" spc="2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ngoại </a:t>
            </a:r>
            <a:r>
              <a:rPr sz="2800" spc="-2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lệ </a:t>
            </a:r>
            <a:r>
              <a:rPr sz="2800" spc="6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trong  </a:t>
            </a:r>
            <a:r>
              <a:rPr sz="280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thân </a:t>
            </a:r>
            <a:r>
              <a:rPr sz="2800" spc="-5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của </a:t>
            </a:r>
            <a:r>
              <a:rPr sz="2800" spc="4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nó  </a:t>
            </a:r>
            <a:r>
              <a:rPr sz="2800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cho </a:t>
            </a:r>
            <a:r>
              <a:rPr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phương  </a:t>
            </a:r>
            <a:r>
              <a:rPr sz="2800" spc="-3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800" spc="6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gọi </a:t>
            </a:r>
            <a:r>
              <a:rPr sz="2800" spc="4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nó  </a:t>
            </a:r>
            <a:r>
              <a:rPr sz="2800" spc="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“bắt”. Do </a:t>
            </a:r>
            <a:r>
              <a:rPr sz="2800" spc="-7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vậy  </a:t>
            </a:r>
            <a:r>
              <a:rPr sz="2800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chỉ </a:t>
            </a:r>
            <a:r>
              <a:rPr sz="2800" spc="-2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phương  </a:t>
            </a:r>
            <a:r>
              <a:rPr sz="2800" spc="-3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thức </a:t>
            </a:r>
            <a:r>
              <a:rPr sz="2800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nào</a:t>
            </a:r>
            <a:r>
              <a:rPr sz="2800" spc="-5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quan  </a:t>
            </a:r>
            <a:r>
              <a:rPr sz="2800" spc="3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tâm </a:t>
            </a:r>
            <a:r>
              <a:rPr sz="2800" spc="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đến </a:t>
            </a:r>
            <a:r>
              <a:rPr sz="2800" spc="3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lỗi  </a:t>
            </a:r>
            <a:r>
              <a:rPr sz="2800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mới </a:t>
            </a:r>
            <a:r>
              <a:rPr sz="2800" spc="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phải </a:t>
            </a:r>
            <a:r>
              <a:rPr sz="2800" spc="2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phát 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hiện</a:t>
            </a:r>
            <a:r>
              <a:rPr sz="2800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2800" dirty="0">
                <a:solidFill>
                  <a:schemeClr val="tx1"/>
                </a:solidFill>
                <a:latin typeface="Arial" panose="020B0604020202020204"/>
                <a:cs typeface="Arial" panose="020B0604020202020204"/>
                <a:sym typeface="+mn-ea"/>
              </a:rPr>
              <a:t>lỗi.</a:t>
            </a:r>
            <a:endParaRPr sz="280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  <a:p>
            <a:pPr>
              <a:lnSpc>
                <a:spcPts val="2590"/>
              </a:lnSpc>
              <a:spcBef>
                <a:spcPts val="100"/>
              </a:spcBef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155"/>
              </a:spcBef>
            </a:pP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8270" y="1485900"/>
            <a:ext cx="9942195" cy="396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Khi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lệ,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nếu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-11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cơ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chế 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xử</a:t>
            </a:r>
            <a:r>
              <a:rPr sz="2800" spc="2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lang="en-US"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thích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hợp: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Char char="•"/>
              <a:tabLst>
                <a:tab pos="560705" algn="l"/>
                <a:tab pos="561340" algn="l"/>
              </a:tabLst>
            </a:pP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Chương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bị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ngắt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khi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</a:t>
            </a:r>
            <a:r>
              <a:rPr sz="28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55"/>
              </a:spcBef>
              <a:buChar char="•"/>
              <a:tabLst>
                <a:tab pos="560705" algn="l"/>
                <a:tab pos="561340" algn="l"/>
              </a:tabLst>
            </a:pPr>
            <a:r>
              <a:rPr sz="28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tài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nguyên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giải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phóng </a:t>
            </a:r>
            <a:r>
              <a:rPr sz="280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280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Lãng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phí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495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Ví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dụ: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Vào/ra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ậ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spc="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tin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ct val="90000"/>
              </a:lnSpc>
              <a:spcBef>
                <a:spcPts val="1010"/>
              </a:spcBef>
              <a:buChar char="•"/>
              <a:tabLst>
                <a:tab pos="560705" algn="l"/>
                <a:tab pos="561340" algn="l"/>
              </a:tabLst>
            </a:pP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Nếu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(ví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như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chuyển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đổi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kiểu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đúng) </a:t>
            </a:r>
            <a:r>
              <a:rPr sz="2800" dirty="0">
                <a:solidFill>
                  <a:srgbClr val="585858"/>
                </a:solidFill>
                <a:latin typeface="Wingdings" panose="05000000000000000000"/>
                <a:cs typeface="Wingdings" panose="05000000000000000000"/>
              </a:rPr>
              <a:t></a:t>
            </a:r>
            <a:r>
              <a:rPr sz="2800" dirty="0">
                <a:solidFill>
                  <a:srgbClr val="58585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Chương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kết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thúc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mà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đóng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ậ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2800" spc="-1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tin 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5660" lvl="2" indent="-229870">
              <a:lnSpc>
                <a:spcPct val="100000"/>
              </a:lnSpc>
              <a:spcBef>
                <a:spcPts val="600"/>
              </a:spcBef>
              <a:buChar char="•"/>
              <a:tabLst>
                <a:tab pos="835660" algn="l"/>
                <a:tab pos="835660" algn="l"/>
              </a:tabLst>
            </a:pP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Tệp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tin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truy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cập/hỏng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5660" lvl="2" indent="-229870">
              <a:lnSpc>
                <a:spcPct val="100000"/>
              </a:lnSpc>
              <a:spcBef>
                <a:spcPts val="575"/>
              </a:spcBef>
              <a:buChar char="•"/>
              <a:tabLst>
                <a:tab pos="835660" algn="l"/>
                <a:tab pos="835660" algn="l"/>
              </a:tabLst>
            </a:pPr>
            <a:r>
              <a:rPr sz="28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Tài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nguyên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cấp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phát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giải</a:t>
            </a:r>
            <a:r>
              <a:rPr sz="2800" spc="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phóng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17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300" y="508000"/>
            <a:ext cx="735584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7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Mục</a:t>
            </a:r>
            <a:r>
              <a:rPr sz="3600" spc="-3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04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đích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54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của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xử</a:t>
            </a:r>
            <a:r>
              <a:rPr sz="3600" spc="-3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lệ</a:t>
            </a:r>
            <a:endParaRPr sz="3600" spc="13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2070" y="1818005"/>
            <a:ext cx="9894570" cy="351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1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800" spc="-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Java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thực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</a:t>
            </a:r>
            <a:r>
              <a:rPr sz="28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theo</a:t>
            </a:r>
            <a:r>
              <a:rPr sz="2800" spc="4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mô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hình </a:t>
            </a:r>
            <a:r>
              <a:rPr sz="28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hướng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đối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</a:t>
            </a:r>
            <a:r>
              <a:rPr lang="en-US"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800" spc="-4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ts val="2160"/>
              </a:lnSpc>
              <a:spcBef>
                <a:spcPts val="1045"/>
              </a:spcBef>
              <a:buChar char="•"/>
              <a:tabLst>
                <a:tab pos="560705" algn="l"/>
                <a:tab pos="561340" algn="l"/>
              </a:tabLst>
            </a:pP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Tất </a:t>
            </a:r>
            <a:r>
              <a:rPr sz="28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cả </a:t>
            </a:r>
            <a:r>
              <a:rPr sz="2800" spc="-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đều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một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kế thừa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 </a:t>
            </a:r>
            <a:endParaRPr sz="2800" spc="-2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2105" marR="5080" lvl="1" indent="0">
              <a:lnSpc>
                <a:spcPts val="2160"/>
              </a:lnSpc>
              <a:spcBef>
                <a:spcPts val="1045"/>
              </a:spcBef>
              <a:buNone/>
              <a:tabLst>
                <a:tab pos="560705" algn="l"/>
                <a:tab pos="561340" algn="l"/>
              </a:tabLst>
            </a:pP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1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Throwable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hoặc </a:t>
            </a:r>
            <a:r>
              <a:rPr sz="2800" i="1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i="1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 </a:t>
            </a:r>
            <a:r>
              <a:rPr sz="2800" i="1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2800" i="1" spc="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</a:t>
            </a:r>
            <a:r>
              <a:rPr lang="en-US" sz="2800" i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US" sz="2800" i="1" spc="-1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560705" marR="5080" lvl="1" indent="-228600">
              <a:lnSpc>
                <a:spcPts val="2160"/>
              </a:lnSpc>
              <a:spcBef>
                <a:spcPts val="1045"/>
              </a:spcBef>
              <a:buChar char="•"/>
              <a:tabLst>
                <a:tab pos="560705" algn="l"/>
                <a:tab pos="561340" algn="l"/>
              </a:tabLst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155575" lvl="1" indent="-228600">
              <a:lnSpc>
                <a:spcPts val="2160"/>
              </a:lnSpc>
              <a:spcBef>
                <a:spcPts val="1000"/>
              </a:spcBef>
              <a:buChar char="•"/>
              <a:tabLst>
                <a:tab pos="560705" algn="l"/>
                <a:tab pos="561340" algn="l"/>
              </a:tabLst>
            </a:pP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 </a:t>
            </a:r>
            <a:r>
              <a:rPr sz="2800" spc="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đối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này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nhiệm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vụ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chuyển </a:t>
            </a:r>
            <a:r>
              <a:rPr sz="2800" spc="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thông tin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về</a:t>
            </a:r>
            <a:r>
              <a:rPr lang="en-US"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endParaRPr lang="en-US" sz="2800" spc="-5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2105" marR="155575" lvl="1" indent="0">
              <a:lnSpc>
                <a:spcPts val="2160"/>
              </a:lnSpc>
              <a:spcBef>
                <a:spcPts val="1000"/>
              </a:spcBef>
              <a:buNone/>
              <a:tabLst>
                <a:tab pos="560705" algn="l"/>
                <a:tab pos="561340" algn="l"/>
              </a:tabLst>
            </a:pP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(loại </a:t>
            </a:r>
            <a:r>
              <a:rPr sz="28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trạng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thái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 chương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trình)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vị </a:t>
            </a:r>
            <a:r>
              <a:rPr sz="28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trí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  </a:t>
            </a:r>
            <a:endParaRPr sz="2800" spc="-55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2105" marR="155575" lvl="1" indent="0">
              <a:lnSpc>
                <a:spcPts val="2160"/>
              </a:lnSpc>
              <a:spcBef>
                <a:spcPts val="1000"/>
              </a:spcBef>
              <a:buNone/>
              <a:tabLst>
                <a:tab pos="560705" algn="l"/>
                <a:tab pos="561340" algn="l"/>
              </a:tabLst>
            </a:pP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đến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nơi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quản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lý/xử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nó.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3367" y="387489"/>
            <a:ext cx="520763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0062" y="372249"/>
            <a:ext cx="286766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sz="3600" spc="-3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try/catch</a:t>
            </a:r>
            <a:endParaRPr sz="3600" spc="-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3764" y="6396240"/>
            <a:ext cx="268605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23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9105" y="1347470"/>
            <a:ext cx="9486265" cy="527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4320">
              <a:lnSpc>
                <a:spcPts val="2735"/>
              </a:lnSpc>
              <a:spcBef>
                <a:spcPts val="10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Khối </a:t>
            </a:r>
            <a:r>
              <a:rPr sz="28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try 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...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catch: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Phân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tách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đoạn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chương</a:t>
            </a:r>
            <a:r>
              <a:rPr sz="2800" spc="2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86385">
              <a:lnSpc>
                <a:spcPts val="2735"/>
              </a:lnSpc>
            </a:pP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thông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thường </a:t>
            </a:r>
            <a:r>
              <a:rPr sz="28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phần </a:t>
            </a:r>
            <a:r>
              <a:rPr sz="28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</a:t>
            </a:r>
            <a:r>
              <a:rPr sz="2800" spc="20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35"/>
              </a:spcBef>
              <a:buChar char="•"/>
              <a:tabLst>
                <a:tab pos="560705" algn="l"/>
                <a:tab pos="561340" algn="l"/>
                <a:tab pos="1094105" algn="l"/>
                <a:tab pos="1760855" algn="l"/>
              </a:tabLst>
            </a:pPr>
            <a:r>
              <a:rPr sz="2800" spc="3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try	</a:t>
            </a:r>
            <a:r>
              <a:rPr sz="2800" spc="11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{…}:	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Khối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lệnh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khả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năng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gây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0"/>
              </a:spcBef>
              <a:buChar char="•"/>
              <a:tabLst>
                <a:tab pos="560705" algn="l"/>
                <a:tab pos="561340" algn="l"/>
                <a:tab pos="1627505" algn="l"/>
              </a:tabLst>
            </a:pPr>
            <a:r>
              <a:rPr sz="2800" spc="2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catch()	</a:t>
            </a:r>
            <a:r>
              <a:rPr sz="2800" spc="11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{…}: </a:t>
            </a:r>
            <a:r>
              <a:rPr sz="28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Bắt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-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xử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</a:t>
            </a:r>
            <a:r>
              <a:rPr sz="2800" spc="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2485">
              <a:lnSpc>
                <a:spcPct val="100000"/>
              </a:lnSpc>
              <a:spcBef>
                <a:spcPts val="60"/>
              </a:spcBef>
            </a:pPr>
            <a:r>
              <a:rPr sz="2800" spc="32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try</a:t>
            </a:r>
            <a:r>
              <a:rPr sz="2800" spc="48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335405">
              <a:lnSpc>
                <a:spcPct val="100000"/>
              </a:lnSpc>
              <a:spcBef>
                <a:spcPts val="215"/>
              </a:spcBef>
            </a:pPr>
            <a:r>
              <a:rPr sz="2800" spc="48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// </a:t>
            </a:r>
            <a:r>
              <a:rPr sz="2800" spc="-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Doan </a:t>
            </a:r>
            <a:r>
              <a:rPr sz="2800" spc="-26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ma </a:t>
            </a:r>
            <a:r>
              <a:rPr sz="2800" spc="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co </a:t>
            </a:r>
            <a:r>
              <a:rPr sz="2800" spc="15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800" spc="1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gay </a:t>
            </a:r>
            <a:r>
              <a:rPr sz="2800" spc="10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ngoai</a:t>
            </a:r>
            <a:r>
              <a:rPr sz="2800" spc="1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le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2485">
              <a:lnSpc>
                <a:spcPct val="100000"/>
              </a:lnSpc>
              <a:spcBef>
                <a:spcPts val="215"/>
              </a:spcBef>
            </a:pPr>
            <a:r>
              <a:rPr sz="2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2485">
              <a:lnSpc>
                <a:spcPct val="100000"/>
              </a:lnSpc>
              <a:spcBef>
                <a:spcPts val="215"/>
              </a:spcBef>
            </a:pPr>
            <a:r>
              <a:rPr sz="2800" spc="12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catch </a:t>
            </a:r>
            <a:r>
              <a:rPr sz="2800" spc="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(ExceptionType </a:t>
            </a:r>
            <a:r>
              <a:rPr sz="2800" spc="1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e)</a:t>
            </a:r>
            <a:r>
              <a:rPr sz="28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{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335405">
              <a:lnSpc>
                <a:spcPct val="100000"/>
              </a:lnSpc>
              <a:spcBef>
                <a:spcPts val="220"/>
              </a:spcBef>
            </a:pPr>
            <a:r>
              <a:rPr sz="2800" spc="484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// </a:t>
            </a:r>
            <a:r>
              <a:rPr sz="2800" spc="-11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Xu </a:t>
            </a:r>
            <a:r>
              <a:rPr sz="2800" spc="33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ly </a:t>
            </a:r>
            <a:r>
              <a:rPr sz="2800" spc="10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ngoai</a:t>
            </a:r>
            <a:r>
              <a:rPr sz="2800" spc="40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290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le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2485">
              <a:lnSpc>
                <a:spcPct val="100000"/>
              </a:lnSpc>
              <a:spcBef>
                <a:spcPts val="215"/>
              </a:spcBef>
            </a:pPr>
            <a:r>
              <a:rPr sz="2800" spc="385" dirty="0">
                <a:solidFill>
                  <a:srgbClr val="168991"/>
                </a:solidFill>
                <a:latin typeface="Arial" panose="020B0604020202020204"/>
                <a:cs typeface="Arial" panose="020B0604020202020204"/>
              </a:rPr>
              <a:t>}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Arial" panose="020B0604020202020204"/>
              <a:cs typeface="Arial" panose="020B0604020202020204"/>
            </a:endParaRPr>
          </a:p>
          <a:p>
            <a:pPr marL="286385" marR="857250" indent="-274320">
              <a:lnSpc>
                <a:spcPts val="2590"/>
              </a:lnSpc>
              <a:buChar char="•"/>
              <a:tabLst>
                <a:tab pos="286385" algn="l"/>
                <a:tab pos="287020" algn="l"/>
              </a:tabLst>
            </a:pPr>
            <a:r>
              <a:rPr sz="2800" spc="-5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ExceptionType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một đối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tượng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 </a:t>
            </a:r>
            <a:r>
              <a:rPr sz="2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</a:t>
            </a:r>
            <a:r>
              <a:rPr sz="2800" spc="-1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25" dirty="0">
                <a:solidFill>
                  <a:srgbClr val="EE791F"/>
                </a:solidFill>
                <a:latin typeface="Arial" panose="020B0604020202020204"/>
                <a:cs typeface="Arial" panose="020B0604020202020204"/>
              </a:rPr>
              <a:t>Throwable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105" y="508000"/>
            <a:ext cx="351663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sz="3600" spc="-38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endParaRPr sz="3600" spc="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83475" y="1818005"/>
            <a:ext cx="3816985" cy="3581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29105" y="1557655"/>
            <a:ext cx="5057775" cy="437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ts val="273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spc="-1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Chứa </a:t>
            </a:r>
            <a:r>
              <a:rPr sz="24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loại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</a:t>
            </a:r>
            <a:r>
              <a:rPr sz="24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nên/phải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55600" algn="just">
              <a:lnSpc>
                <a:spcPts val="2735"/>
              </a:lnSpc>
            </a:pPr>
            <a:r>
              <a:rPr sz="24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bắt </a:t>
            </a:r>
            <a:r>
              <a:rPr sz="2400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400" spc="-1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xử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lý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hoặc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ủy</a:t>
            </a:r>
            <a:r>
              <a:rPr sz="2400" spc="2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nhiệm.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55600" marR="297180" indent="-342900" algn="just">
              <a:lnSpc>
                <a:spcPct val="90000"/>
              </a:lnSpc>
              <a:spcBef>
                <a:spcPts val="1200"/>
              </a:spcBef>
              <a:buChar char="•"/>
              <a:tabLst>
                <a:tab pos="355600" algn="l"/>
              </a:tabLst>
            </a:pP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Người </a:t>
            </a:r>
            <a:r>
              <a:rPr sz="24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dùng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tạo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</a:t>
            </a:r>
            <a:r>
              <a:rPr sz="2400" spc="-1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7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 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riêng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mình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bằng  </a:t>
            </a:r>
            <a:r>
              <a:rPr sz="2400" spc="-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cách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kế thừa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2400" spc="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Exception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55600" marR="127635" indent="-342900">
              <a:lnSpc>
                <a:spcPct val="9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RuntimeException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4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được  </a:t>
            </a:r>
            <a:r>
              <a:rPr sz="2400" spc="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“tung”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 </a:t>
            </a:r>
            <a:r>
              <a:rPr sz="2400" spc="6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trong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quá </a:t>
            </a:r>
            <a:r>
              <a:rPr sz="24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trình 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JVM 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thực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hiện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756285" marR="90170" lvl="1" indent="-287020">
              <a:lnSpc>
                <a:spcPts val="2160"/>
              </a:lnSpc>
              <a:spcBef>
                <a:spcPts val="104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bắt </a:t>
            </a:r>
            <a:r>
              <a:rPr sz="24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buộc </a:t>
            </a:r>
            <a:r>
              <a:rPr sz="24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phải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bắt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</a:t>
            </a:r>
            <a:r>
              <a:rPr sz="2400" spc="-254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 </a:t>
            </a:r>
            <a:r>
              <a:rPr sz="2400" spc="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dù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có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thể </a:t>
            </a:r>
            <a:r>
              <a:rPr sz="24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xảy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ra</a:t>
            </a:r>
            <a:r>
              <a:rPr sz="2400" spc="-1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lỗi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ts val="2280"/>
              </a:lnSpc>
              <a:spcBef>
                <a:spcPts val="725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Không </a:t>
            </a:r>
            <a:r>
              <a:rPr sz="24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nên </a:t>
            </a:r>
            <a:r>
              <a:rPr sz="24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viết </a:t>
            </a:r>
            <a:r>
              <a:rPr sz="24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ngoại </a:t>
            </a:r>
            <a:r>
              <a:rPr sz="24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lệ 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của</a:t>
            </a:r>
            <a:r>
              <a:rPr sz="24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riêng</a:t>
            </a:r>
            <a:r>
              <a:rPr lang="en-US" sz="2400" spc="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mình </a:t>
            </a:r>
            <a:r>
              <a:rPr sz="24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kế </a:t>
            </a:r>
            <a:r>
              <a:rPr sz="24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4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4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4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này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30</a:t>
            </a:r>
            <a:endParaRPr spc="-9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8940" y="417195"/>
            <a:ext cx="705866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8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Một</a:t>
            </a:r>
            <a:r>
              <a:rPr sz="3600" spc="-34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-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số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1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lớp</a:t>
            </a:r>
            <a:r>
              <a:rPr sz="3600" spc="-33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18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con</a:t>
            </a:r>
            <a:r>
              <a:rPr sz="3600" spc="-33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254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của</a:t>
            </a:r>
            <a:r>
              <a:rPr sz="3600" spc="-325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600" spc="50" dirty="0">
                <a:solidFill>
                  <a:schemeClr val="tx1"/>
                </a:solidFill>
                <a:latin typeface="Verdana" panose="020B0604030504040204"/>
                <a:cs typeface="Verdana" panose="020B0604030504040204"/>
              </a:rPr>
              <a:t>Exception</a:t>
            </a:r>
            <a:endParaRPr sz="3600" spc="50" dirty="0">
              <a:solidFill>
                <a:schemeClr val="tx1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pc="-90" dirty="0"/>
              <a:t>31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2574442" y="1625836"/>
            <a:ext cx="6130925" cy="443801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32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ClassNotFoundException,</a:t>
            </a:r>
            <a:r>
              <a:rPr sz="2400" spc="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SQLException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225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java.io.IOException: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530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FileNotFoundException,</a:t>
            </a:r>
            <a:r>
              <a:rPr sz="20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EOFException…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6385" indent="-274320">
              <a:lnSpc>
                <a:spcPct val="100000"/>
              </a:lnSpc>
              <a:spcBef>
                <a:spcPts val="1210"/>
              </a:spcBef>
              <a:buChar char="•"/>
              <a:tabLst>
                <a:tab pos="286385" algn="l"/>
                <a:tab pos="287020" algn="l"/>
              </a:tabLst>
            </a:pPr>
            <a:r>
              <a:rPr sz="24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RuntimeException: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535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NullPointerException, BufferOverflowException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515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7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ClassCastException,</a:t>
            </a:r>
            <a:r>
              <a:rPr sz="20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ArithmeticException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530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IndexOutOfBoundsException: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835660" lvl="2" indent="-229870">
              <a:lnSpc>
                <a:spcPct val="100000"/>
              </a:lnSpc>
              <a:spcBef>
                <a:spcPts val="370"/>
              </a:spcBef>
              <a:buChar char="•"/>
              <a:tabLst>
                <a:tab pos="835660" algn="l"/>
                <a:tab pos="835660" algn="l"/>
              </a:tabLst>
            </a:pPr>
            <a:r>
              <a:rPr sz="1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ArrayIndexOutOfBoundsException,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35660" lvl="2" indent="-229870">
              <a:lnSpc>
                <a:spcPct val="100000"/>
              </a:lnSpc>
              <a:spcBef>
                <a:spcPts val="370"/>
              </a:spcBef>
              <a:buChar char="•"/>
              <a:tabLst>
                <a:tab pos="835660" algn="l"/>
                <a:tab pos="835660" algn="l"/>
              </a:tabLst>
            </a:pPr>
            <a:r>
              <a:rPr sz="1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StringIndexOutOfBoundsException…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510"/>
              </a:spcBef>
              <a:buChar char="•"/>
              <a:tabLst>
                <a:tab pos="560705" algn="l"/>
                <a:tab pos="561340" algn="l"/>
              </a:tabLst>
            </a:pPr>
            <a:r>
              <a:rPr sz="20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IllegalArgumentException: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835660" lvl="2" indent="-229870">
              <a:lnSpc>
                <a:spcPct val="100000"/>
              </a:lnSpc>
              <a:spcBef>
                <a:spcPts val="380"/>
              </a:spcBef>
              <a:buChar char="•"/>
              <a:tabLst>
                <a:tab pos="835660" algn="l"/>
                <a:tab pos="835660" algn="l"/>
              </a:tabLst>
            </a:pPr>
            <a:r>
              <a:rPr sz="1800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NumberFormatException,</a:t>
            </a:r>
            <a:r>
              <a:rPr sz="1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InvalidParameterException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62611"/>
            <a:ext cx="109728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2677160" y="1417955"/>
          <a:ext cx="6598285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724525" imgH="5095875" progId="Paint.Picture">
                  <p:embed/>
                </p:oleObj>
              </mc:Choice>
              <mc:Fallback>
                <p:oleObj name="" r:id="rId1" imgW="5724525" imgH="5095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77160" y="1417955"/>
                        <a:ext cx="6598285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62611"/>
            <a:ext cx="109728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Content Placeholder 9"/>
          <p:cNvGraphicFramePr>
            <a:graphicFrameLocks noChangeAspect="1"/>
          </p:cNvGraphicFramePr>
          <p:nvPr>
            <p:ph idx="1"/>
          </p:nvPr>
        </p:nvGraphicFramePr>
        <p:xfrm>
          <a:off x="2997200" y="1600200"/>
          <a:ext cx="619633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6572250" imgH="4800600" progId="Paint.Picture">
                  <p:embed/>
                </p:oleObj>
              </mc:Choice>
              <mc:Fallback>
                <p:oleObj name="" r:id="rId1" imgW="6572250" imgH="48006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7200" y="1600200"/>
                        <a:ext cx="619633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62611"/>
            <a:ext cx="109728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3012440" y="1600200"/>
          <a:ext cx="5757545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876925" imgH="4991100" progId="Paint.Picture">
                  <p:embed/>
                </p:oleObj>
              </mc:Choice>
              <mc:Fallback>
                <p:oleObj name="" r:id="rId1" imgW="5876925" imgH="49911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12440" y="1600200"/>
                        <a:ext cx="5757545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62611"/>
            <a:ext cx="109728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12"/>
          <p:cNvGraphicFramePr>
            <a:graphicFrameLocks noChangeAspect="1"/>
          </p:cNvGraphicFramePr>
          <p:nvPr>
            <p:ph idx="1"/>
          </p:nvPr>
        </p:nvGraphicFramePr>
        <p:xfrm>
          <a:off x="3736975" y="1600200"/>
          <a:ext cx="4716780" cy="452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5410200" imgH="5191125" progId="Paint.Picture">
                  <p:embed/>
                </p:oleObj>
              </mc:Choice>
              <mc:Fallback>
                <p:oleObj name="" r:id="rId1" imgW="5410200" imgH="5191125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36975" y="1600200"/>
                        <a:ext cx="4716780" cy="4526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9567" y="296684"/>
            <a:ext cx="434657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10" dirty="0">
                <a:solidFill>
                  <a:schemeClr val="tx1"/>
                </a:solidFill>
              </a:rPr>
              <a:t>Mối</a:t>
            </a:r>
            <a:r>
              <a:rPr sz="3600" spc="-345" dirty="0">
                <a:solidFill>
                  <a:schemeClr val="tx1"/>
                </a:solidFill>
              </a:rPr>
              <a:t> </a:t>
            </a:r>
            <a:r>
              <a:rPr sz="3600" spc="220" dirty="0">
                <a:solidFill>
                  <a:schemeClr val="tx1"/>
                </a:solidFill>
              </a:rPr>
              <a:t>quan</a:t>
            </a:r>
            <a:r>
              <a:rPr sz="3600" spc="-360" dirty="0">
                <a:solidFill>
                  <a:schemeClr val="tx1"/>
                </a:solidFill>
              </a:rPr>
              <a:t> </a:t>
            </a:r>
            <a:r>
              <a:rPr sz="3600" spc="130" dirty="0">
                <a:solidFill>
                  <a:schemeClr val="tx1"/>
                </a:solidFill>
              </a:rPr>
              <a:t>hệ</a:t>
            </a:r>
            <a:r>
              <a:rPr sz="3600" spc="-335" dirty="0">
                <a:solidFill>
                  <a:schemeClr val="tx1"/>
                </a:solidFill>
              </a:rPr>
              <a:t> </a:t>
            </a:r>
            <a:r>
              <a:rPr sz="3600" spc="85" dirty="0">
                <a:solidFill>
                  <a:schemeClr val="tx1"/>
                </a:solidFill>
              </a:rPr>
              <a:t>kế</a:t>
            </a:r>
            <a:r>
              <a:rPr sz="3600" spc="-340" dirty="0">
                <a:solidFill>
                  <a:schemeClr val="tx1"/>
                </a:solidFill>
              </a:rPr>
              <a:t> </a:t>
            </a:r>
            <a:r>
              <a:rPr sz="3600" spc="75" dirty="0">
                <a:solidFill>
                  <a:schemeClr val="tx1"/>
                </a:solidFill>
              </a:rPr>
              <a:t>thừa</a:t>
            </a:r>
            <a:endParaRPr sz="3600" spc="75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37600" y="6245225"/>
            <a:ext cx="284480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90" dirty="0"/>
            </a:fld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1668780" y="1399540"/>
            <a:ext cx="9731375" cy="364617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20"/>
              </a:spcBef>
              <a:buChar char="•"/>
              <a:tabLst>
                <a:tab pos="286385" algn="l"/>
                <a:tab pos="287020" algn="l"/>
              </a:tabLst>
            </a:pPr>
            <a:r>
              <a:rPr sz="2800" spc="-9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con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7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i="1" spc="-1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Là </a:t>
            </a:r>
            <a:r>
              <a:rPr sz="2800" i="1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một </a:t>
            </a:r>
            <a:r>
              <a:rPr sz="2800" i="1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loại </a:t>
            </a:r>
            <a:r>
              <a:rPr sz="2800" spc="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marR="176530" lvl="1" indent="-228600">
              <a:lnSpc>
                <a:spcPts val="2160"/>
              </a:lnSpc>
              <a:spcBef>
                <a:spcPts val="10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1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thành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phần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dữ </a:t>
            </a:r>
            <a:r>
              <a:rPr sz="2800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liệu </a:t>
            </a:r>
            <a:r>
              <a:rPr sz="2800" spc="-9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và </a:t>
            </a:r>
            <a:r>
              <a:rPr sz="2800" spc="-8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hành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của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  </a:t>
            </a:r>
            <a:endParaRPr sz="2800" spc="-1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332105" marR="176530" lvl="1" indent="0">
              <a:lnSpc>
                <a:spcPts val="2160"/>
              </a:lnSpc>
              <a:spcBef>
                <a:spcPts val="1025"/>
              </a:spcBef>
              <a:buFont typeface="Georgia" panose="02040502050405020303"/>
              <a:buNone/>
              <a:tabLst>
                <a:tab pos="56134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60705" lvl="1" indent="-229235">
              <a:lnSpc>
                <a:spcPct val="100000"/>
              </a:lnSpc>
              <a:spcBef>
                <a:spcPts val="725"/>
              </a:spcBef>
              <a:buFont typeface="Georgia" panose="02040502050405020303"/>
              <a:buChar char="−"/>
              <a:tabLst>
                <a:tab pos="561340" algn="l"/>
              </a:tabLst>
            </a:pP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Chi </a:t>
            </a:r>
            <a:r>
              <a:rPr sz="2800" spc="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tiết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hóa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cho 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phù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hợp </a:t>
            </a:r>
            <a:r>
              <a:rPr sz="2800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với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mục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đích </a:t>
            </a:r>
            <a:r>
              <a:rPr sz="2800" spc="-16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 </a:t>
            </a:r>
            <a:r>
              <a:rPr sz="2800" spc="4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dụng</a:t>
            </a:r>
            <a:r>
              <a:rPr sz="2800" spc="-3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mới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606425">
              <a:lnSpc>
                <a:spcPct val="100000"/>
              </a:lnSpc>
              <a:spcBef>
                <a:spcPts val="600"/>
              </a:spcBef>
            </a:pPr>
            <a:r>
              <a:rPr sz="28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800" b="1" spc="-5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Extension: </a:t>
            </a:r>
            <a:r>
              <a:rPr sz="2800" b="1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Thêm </a:t>
            </a:r>
            <a:r>
              <a:rPr sz="2800" b="1" spc="-10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 </a:t>
            </a:r>
            <a:r>
              <a:rPr sz="2800" b="1" spc="-1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thuộc </a:t>
            </a:r>
            <a:r>
              <a:rPr sz="2800" b="1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tính/hành </a:t>
            </a:r>
            <a:r>
              <a:rPr sz="2800" b="1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</a:t>
            </a:r>
            <a:r>
              <a:rPr sz="2800" b="1" spc="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4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mới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35660" marR="5080" indent="-229235">
              <a:lnSpc>
                <a:spcPts val="1940"/>
              </a:lnSpc>
              <a:spcBef>
                <a:spcPts val="820"/>
              </a:spcBef>
            </a:pPr>
            <a:r>
              <a:rPr sz="2800" spc="1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80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Redefinition </a:t>
            </a:r>
            <a:r>
              <a:rPr sz="2800" spc="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(Method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Overriding): </a:t>
            </a:r>
            <a:r>
              <a:rPr sz="2800" spc="-2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Chỉnh </a:t>
            </a:r>
            <a:r>
              <a:rPr sz="2800" spc="-1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sửa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lại </a:t>
            </a:r>
            <a:r>
              <a:rPr sz="28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các</a:t>
            </a:r>
            <a:r>
              <a:rPr lang="en-US" sz="2800" spc="-8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endParaRPr lang="en-US" sz="2800" spc="-80" dirty="0">
              <a:solidFill>
                <a:srgbClr val="585858"/>
              </a:solidFill>
              <a:latin typeface="Arial" panose="020B0604020202020204"/>
              <a:cs typeface="Arial" panose="020B0604020202020204"/>
            </a:endParaRPr>
          </a:p>
          <a:p>
            <a:pPr marL="835660" marR="5080" indent="-229235">
              <a:lnSpc>
                <a:spcPts val="1940"/>
              </a:lnSpc>
              <a:spcBef>
                <a:spcPts val="820"/>
              </a:spcBef>
            </a:pP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hành </a:t>
            </a:r>
            <a:r>
              <a:rPr sz="2800" spc="-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vi  </a:t>
            </a:r>
            <a:r>
              <a:rPr sz="2800" spc="-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kế </a:t>
            </a:r>
            <a:r>
              <a:rPr sz="2800" spc="-3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thừa </a:t>
            </a:r>
            <a:r>
              <a:rPr sz="2800" spc="-2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từ </a:t>
            </a:r>
            <a:r>
              <a:rPr sz="2800" spc="-1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2800" spc="35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Arial" panose="020B0604020202020204"/>
                <a:cs typeface="Arial" panose="020B0604020202020204"/>
              </a:rPr>
              <a:t>cha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302240" y="6396240"/>
            <a:ext cx="274320" cy="22161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4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562611"/>
            <a:ext cx="10972800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3600" spc="-3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sz="3600" spc="-3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sz="3600" spc="-3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600" spc="-33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2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sz="3600" spc="22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3138170" y="1553845"/>
          <a:ext cx="5514975" cy="398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219575" imgH="3771900" progId="Paint.Picture">
                  <p:embed/>
                </p:oleObj>
              </mc:Choice>
              <mc:Fallback>
                <p:oleObj name="" r:id="rId1" imgW="4219575" imgH="37719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8170" y="1553845"/>
                        <a:ext cx="5514975" cy="398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574290" y="3911600"/>
            <a:ext cx="5336540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Thank</a:t>
            </a:r>
            <a:r>
              <a:rPr sz="4400" spc="-395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400" spc="-50" dirty="0">
                <a:solidFill>
                  <a:srgbClr val="585858"/>
                </a:solidFill>
                <a:latin typeface="Verdana" panose="020B0604030504040204"/>
                <a:cs typeface="Verdana" panose="020B0604030504040204"/>
              </a:rPr>
              <a:t>you!</a:t>
            </a:r>
            <a:endParaRPr sz="4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9720" y="4857115"/>
            <a:ext cx="479044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Any</a:t>
            </a:r>
            <a:r>
              <a:rPr sz="4000" spc="-90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000" spc="-10" dirty="0">
                <a:solidFill>
                  <a:srgbClr val="585858"/>
                </a:solidFill>
                <a:latin typeface="Courier New" panose="02070309020205020404"/>
                <a:cs typeface="Courier New" panose="02070309020205020404"/>
              </a:rPr>
              <a:t>questions?</a:t>
            </a:r>
            <a:endParaRPr sz="40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	</a:t>
            </a:r>
            <a:r>
              <a:rPr lang="en-US" sz="3600" dirty="0" err="1"/>
              <a:t>Các khái niệm trong kế thừa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430" y="1600200"/>
            <a:ext cx="11062970" cy="496316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 u="sng" dirty="0" err="1"/>
              <a:t>Các</a:t>
            </a:r>
            <a:r>
              <a:rPr lang="en-US" altLang="en-US" sz="2800" i="1" u="sng" dirty="0"/>
              <a:t> </a:t>
            </a:r>
            <a:r>
              <a:rPr lang="en-US" altLang="en-US" sz="2800" i="1" u="sng" dirty="0" err="1"/>
              <a:t>khái</a:t>
            </a:r>
            <a:r>
              <a:rPr lang="en-US" altLang="en-US" sz="2800" i="1" u="sng" dirty="0"/>
              <a:t> </a:t>
            </a:r>
            <a:r>
              <a:rPr lang="en-US" altLang="en-US" sz="2800" i="1" u="sng" dirty="0" err="1"/>
              <a:t>niệm</a:t>
            </a:r>
            <a:r>
              <a:rPr lang="en-US" altLang="en-US" sz="2800" i="1" u="sng" dirty="0"/>
              <a:t> </a:t>
            </a:r>
            <a:r>
              <a:rPr lang="en-US" altLang="en-US" sz="2800" i="1" u="sng" dirty="0" err="1"/>
              <a:t>cơ</a:t>
            </a:r>
            <a:r>
              <a:rPr lang="en-US" altLang="en-US" sz="2800" i="1" u="sng" dirty="0"/>
              <a:t> </a:t>
            </a:r>
            <a:r>
              <a:rPr lang="en-US" altLang="en-US" sz="2800" i="1" u="sng" dirty="0" err="1" smtClean="0"/>
              <a:t>bản</a:t>
            </a:r>
            <a:r>
              <a:rPr lang="en-US" altLang="en-US" sz="2800" i="1" u="sng" dirty="0" smtClean="0"/>
              <a:t> </a:t>
            </a:r>
            <a:r>
              <a:rPr lang="en-US" altLang="en-US" sz="2800" i="1" u="sng" dirty="0" err="1" smtClean="0"/>
              <a:t>trong</a:t>
            </a:r>
            <a:r>
              <a:rPr lang="en-US" altLang="en-US" sz="2800" i="1" u="sng" dirty="0" smtClean="0"/>
              <a:t> </a:t>
            </a:r>
            <a:r>
              <a:rPr lang="en-US" altLang="en-US" sz="2800" i="1" u="sng" dirty="0" err="1" smtClean="0"/>
              <a:t>thừa</a:t>
            </a:r>
            <a:r>
              <a:rPr lang="en-US" altLang="en-US" sz="2800" i="1" u="sng" dirty="0" smtClean="0"/>
              <a:t> </a:t>
            </a:r>
            <a:r>
              <a:rPr lang="en-US" altLang="en-US" sz="2800" i="1" u="sng" dirty="0" err="1" smtClean="0"/>
              <a:t>kế</a:t>
            </a:r>
            <a:r>
              <a:rPr lang="en-US" altLang="en-US" sz="2800" i="1" u="sng" dirty="0" smtClean="0"/>
              <a:t> </a:t>
            </a:r>
            <a:r>
              <a:rPr lang="en-US" altLang="en-US" sz="2800" i="1" u="sng" dirty="0" err="1" smtClean="0"/>
              <a:t>trong</a:t>
            </a:r>
            <a:r>
              <a:rPr lang="en-US" altLang="en-US" sz="2800" i="1" u="sng" dirty="0" smtClean="0"/>
              <a:t> Java</a:t>
            </a:r>
            <a:endParaRPr lang="en-US" altLang="en-US" sz="2800" i="1" u="sng" dirty="0" smtClean="0"/>
          </a:p>
          <a:p>
            <a:pPr marL="0" indent="0">
              <a:buNone/>
            </a:pPr>
            <a:endParaRPr lang="en-US" altLang="en-US" sz="2800" i="1" u="sng" dirty="0" smtClean="0"/>
          </a:p>
          <a:p>
            <a:pPr>
              <a:lnSpc>
                <a:spcPct val="80000"/>
              </a:lnSpc>
            </a:pP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dẫn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xuất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trực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tiếp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1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khác</a:t>
            </a:r>
            <a:r>
              <a:rPr lang="en-US" altLang="en-US" sz="2800" dirty="0"/>
              <a:t> – </a:t>
            </a:r>
            <a:r>
              <a:rPr lang="en-US" altLang="en-US" sz="2800" dirty="0" err="1"/>
              <a:t>đơn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thừa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kế</a:t>
            </a:r>
            <a:r>
              <a:rPr lang="en-US" altLang="en-US" sz="2800" dirty="0"/>
              <a:t> (single inheritance)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 err="1"/>
              <a:t>Nếu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con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thừa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cha </a:t>
            </a:r>
            <a:r>
              <a:rPr lang="en-US" altLang="en-US" sz="2800" dirty="0" err="1"/>
              <a:t>nào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mặc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xem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thừa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lớp</a:t>
            </a:r>
            <a:r>
              <a:rPr lang="en-US" altLang="en-US" sz="2800" dirty="0"/>
              <a:t> cha </a:t>
            </a:r>
            <a:r>
              <a:rPr lang="en-US" altLang="en-US" sz="2800" dirty="0" err="1"/>
              <a:t>tên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Object.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 err="1">
                <a:sym typeface="+mn-ea"/>
              </a:rPr>
              <a:t>Trong</a:t>
            </a:r>
            <a:r>
              <a:rPr lang="en-US" altLang="en-US" sz="2800" dirty="0">
                <a:sym typeface="+mn-ea"/>
              </a:rPr>
              <a:t> Java, p</a:t>
            </a:r>
            <a:r>
              <a:rPr lang="en-US" altLang="en-US" sz="2800" dirty="0" err="1">
                <a:sym typeface="+mn-ea"/>
              </a:rPr>
              <a:t>hương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thức </a:t>
            </a:r>
            <a:r>
              <a:rPr lang="en-US" altLang="en-US" sz="2800" dirty="0" err="1" smtClean="0">
                <a:sym typeface="+mn-ea"/>
              </a:rPr>
              <a:t>khởi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tạo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không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thể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thừa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kế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từ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lớp</a:t>
            </a:r>
            <a:r>
              <a:rPr lang="en-US" altLang="en-US" sz="2800" dirty="0">
                <a:sym typeface="+mn-ea"/>
              </a:rPr>
              <a:t> cha </a:t>
            </a:r>
            <a:r>
              <a:rPr lang="en-US" altLang="en-US" sz="2800" dirty="0" err="1">
                <a:sym typeface="+mn-ea"/>
              </a:rPr>
              <a:t>như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các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loại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phương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thức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khác</a:t>
            </a:r>
            <a:r>
              <a:rPr lang="en-US" altLang="en-US" sz="2800" dirty="0">
                <a:sym typeface="+mn-ea"/>
              </a:rPr>
              <a:t>. </a:t>
            </a:r>
            <a:r>
              <a:rPr lang="en-US" altLang="en-US" sz="2800" dirty="0" err="1">
                <a:sym typeface="+mn-ea"/>
              </a:rPr>
              <a:t>Có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thể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gọi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hàm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khởi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tạo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của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lớp</a:t>
            </a:r>
            <a:r>
              <a:rPr lang="en-US" altLang="en-US" sz="2800" dirty="0">
                <a:sym typeface="+mn-ea"/>
              </a:rPr>
              <a:t> cha </a:t>
            </a:r>
            <a:r>
              <a:rPr lang="en-US" altLang="en-US" sz="2800" dirty="0" err="1">
                <a:sym typeface="+mn-ea"/>
              </a:rPr>
              <a:t>bằng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cách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sử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dụng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từ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khóa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>
                <a:solidFill>
                  <a:srgbClr val="000099"/>
                </a:solidFill>
                <a:sym typeface="+mn-ea"/>
              </a:rPr>
              <a:t>super  </a:t>
            </a:r>
            <a:r>
              <a:rPr lang="en-US" altLang="en-US" sz="2800" dirty="0" err="1">
                <a:sym typeface="+mn-ea"/>
              </a:rPr>
              <a:t>trong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phần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khai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báo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hàm</a:t>
            </a:r>
            <a:r>
              <a:rPr lang="en-US" altLang="en-US" sz="2800" dirty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khởi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tạo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 smtClean="0">
                <a:sym typeface="+mn-ea"/>
              </a:rPr>
              <a:t>của</a:t>
            </a:r>
            <a:r>
              <a:rPr lang="en-US" altLang="en-US" sz="2800" dirty="0" smtClean="0">
                <a:sym typeface="+mn-ea"/>
              </a:rPr>
              <a:t> </a:t>
            </a:r>
            <a:r>
              <a:rPr lang="en-US" altLang="en-US" sz="2800" dirty="0" err="1">
                <a:sym typeface="+mn-ea"/>
              </a:rPr>
              <a:t>lớp</a:t>
            </a:r>
            <a:r>
              <a:rPr lang="en-US" altLang="en-US" sz="2800" dirty="0">
                <a:sym typeface="+mn-ea"/>
              </a:rPr>
              <a:t> con.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ym typeface="+mn-ea"/>
              </a:rPr>
              <a:t>	</a:t>
            </a:r>
            <a:r>
              <a:rPr lang="en-US" sz="3600" dirty="0" err="1">
                <a:sym typeface="+mn-ea"/>
              </a:rPr>
              <a:t>Các khái niệm trong kế thừa</a:t>
            </a:r>
            <a:r>
              <a:rPr lang="en-US" dirty="0" err="1">
                <a:sym typeface="+mn-ea"/>
              </a:rPr>
              <a:t>	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90000"/>
              <a:buFont typeface="+mj-lt"/>
              <a:buNone/>
            </a:pPr>
            <a:r>
              <a:rPr lang="en-US" altLang="en-US" sz="2800" dirty="0" err="1" smtClean="0"/>
              <a:t>Các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nguyên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tắc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khởi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(Rules)</a:t>
            </a:r>
            <a:endParaRPr lang="en-US" altLang="en-US" sz="2800" dirty="0"/>
          </a:p>
          <a:p>
            <a:pPr>
              <a:defRPr/>
            </a:pP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 smtClean="0"/>
              <a:t>khởi</a:t>
            </a:r>
            <a:r>
              <a:rPr lang="en-US" sz="2800" dirty="0" smtClean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 smtClean="0"/>
              <a:t>mặc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(default </a:t>
            </a:r>
            <a:r>
              <a:rPr lang="en-US" sz="2800" dirty="0"/>
              <a:t>constructor)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bởi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biên</a:t>
            </a:r>
            <a:r>
              <a:rPr lang="en-US" sz="2800" dirty="0"/>
              <a:t> </a:t>
            </a:r>
            <a:r>
              <a:rPr lang="en-US" sz="2800" dirty="0" err="1"/>
              <a:t>dịch</a:t>
            </a:r>
            <a:r>
              <a:rPr lang="en-US" sz="2800" dirty="0"/>
              <a:t>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khai</a:t>
            </a:r>
            <a:r>
              <a:rPr lang="en-US" sz="2800" dirty="0"/>
              <a:t> </a:t>
            </a:r>
            <a:r>
              <a:rPr lang="en-US" sz="2800" dirty="0" err="1"/>
              <a:t>báo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 smtClean="0"/>
              <a:t>mặc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luôn</a:t>
            </a:r>
            <a:r>
              <a:rPr lang="en-US" sz="2800" dirty="0" smtClean="0"/>
              <a:t> </a:t>
            </a:r>
            <a:r>
              <a:rPr lang="en-US" sz="2800" dirty="0" err="1"/>
              <a:t>luôn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tham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(</a:t>
            </a:r>
            <a:r>
              <a:rPr lang="en-US" sz="2800" dirty="0" smtClean="0"/>
              <a:t>no-arguments)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nghĩa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 smtClean="0"/>
              <a:t>, 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 smtClean="0"/>
              <a:t>mặc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sẽ</a:t>
            </a:r>
            <a:r>
              <a:rPr lang="en-US" sz="2800" dirty="0" smtClean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.</a:t>
            </a:r>
            <a:endParaRPr lang="en-US" sz="2800" dirty="0"/>
          </a:p>
          <a:p>
            <a:pPr>
              <a:defRPr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Cooperate">
  <a:themeElements>
    <a:clrScheme name="Business Cooper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siness Cooperat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usiness Cooper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ss Cooper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siness Cooper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0</TotalTime>
  <Words>15757</Words>
  <Application>WPS Presentation</Application>
  <PresentationFormat>Widescreen</PresentationFormat>
  <Paragraphs>832</Paragraphs>
  <Slides>71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71</vt:i4>
      </vt:variant>
    </vt:vector>
  </HeadingPairs>
  <TitlesOfParts>
    <vt:vector size="109" baseType="lpstr">
      <vt:lpstr>Arial</vt:lpstr>
      <vt:lpstr>SimSun</vt:lpstr>
      <vt:lpstr>Wingdings</vt:lpstr>
      <vt:lpstr>Verdana</vt:lpstr>
      <vt:lpstr>Arial</vt:lpstr>
      <vt:lpstr>Georgia</vt:lpstr>
      <vt:lpstr>Times New Roman</vt:lpstr>
      <vt:lpstr>Microsoft YaHei</vt:lpstr>
      <vt:lpstr>Arial Unicode MS</vt:lpstr>
      <vt:lpstr>Calibri</vt:lpstr>
      <vt:lpstr>Palladio Uralic</vt:lpstr>
      <vt:lpstr>Segoe Print</vt:lpstr>
      <vt:lpstr>TeXGyrePagella</vt:lpstr>
      <vt:lpstr>TeX Gyre Pagella Math</vt:lpstr>
      <vt:lpstr>kiloji</vt:lpstr>
      <vt:lpstr>Trebuchet MS</vt:lpstr>
      <vt:lpstr>Wingdings</vt:lpstr>
      <vt:lpstr>Courier New</vt:lpstr>
      <vt:lpstr>RobotoRegular</vt:lpstr>
      <vt:lpstr>Courier New</vt:lpstr>
      <vt:lpstr>Business Cooperate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Môn: Lập trình Hướng đối tượng (Object Oriented Programming)</vt:lpstr>
      <vt:lpstr>Nội dung</vt:lpstr>
      <vt:lpstr>kế thừa (Inheritance)</vt:lpstr>
      <vt:lpstr>Bản chất kế thừa</vt:lpstr>
      <vt:lpstr>Mối quan hệ kế thừa</vt:lpstr>
      <vt:lpstr>Cú pháp </vt:lpstr>
      <vt:lpstr>Mối quan hệ kế thừa</vt:lpstr>
      <vt:lpstr>	Các khái niệm trong kế thừa </vt:lpstr>
      <vt:lpstr>	Các khái niệm trong kế thừa	 </vt:lpstr>
      <vt:lpstr>Biểu diễn quan hệ kế thừa trong biểu đồ lớp</vt:lpstr>
      <vt:lpstr>Cây phân cấp kế thừa</vt:lpstr>
      <vt:lpstr>Cây phân cấp kế thừa</vt:lpstr>
      <vt:lpstr>Nguyên lý kế thừa</vt:lpstr>
      <vt:lpstr>Nguyên lý kế thừa</vt:lpstr>
      <vt:lpstr>Gọi phương thức của lớp cha</vt:lpstr>
      <vt:lpstr>	Kế thừa kép  </vt:lpstr>
      <vt:lpstr>	Đa hình (Polymorphism) </vt:lpstr>
      <vt:lpstr>	Đa hình (tt) </vt:lpstr>
      <vt:lpstr>Nạp chồng phương thức (Method Overloading)</vt:lpstr>
      <vt:lpstr>Nạp chồng chồng phương thức khởi tạo</vt:lpstr>
      <vt:lpstr>Nạp chồng chồng phương thức 1 </vt:lpstr>
      <vt:lpstr>Nạp chồng chồng phương thức 2 </vt:lpstr>
      <vt:lpstr>Ghi đèphương thức (Overriding)</vt:lpstr>
      <vt:lpstr>Sử dụng từ khóa super</vt:lpstr>
      <vt:lpstr>Ví dụ</vt:lpstr>
      <vt:lpstr>Quy định trong ghi đè</vt:lpstr>
      <vt:lpstr>Ví dụ</vt:lpstr>
      <vt:lpstr>Quy định trong ghi đè (tiếp)</vt:lpstr>
      <vt:lpstr>Hạn chế ghi đè</vt:lpstr>
      <vt:lpstr>4.7. Một số lớp cơ bản trong Java</vt:lpstr>
      <vt:lpstr>Lớp Object</vt:lpstr>
      <vt:lpstr>Lớp Object</vt:lpstr>
      <vt:lpstr>	Lớp trừu tượng (Abstract)</vt:lpstr>
      <vt:lpstr>	Lớp trừu tượng</vt:lpstr>
      <vt:lpstr>Lớp trừu tượng</vt:lpstr>
      <vt:lpstr>Lớp trừu tượng</vt:lpstr>
      <vt:lpstr>	Lớp trừu tượng</vt:lpstr>
      <vt:lpstr>	Lớp trừu tượng</vt:lpstr>
      <vt:lpstr>	Lớp trừu tượng</vt:lpstr>
      <vt:lpstr>	Lớp trừu tượng</vt:lpstr>
      <vt:lpstr>	Interface</vt:lpstr>
      <vt:lpstr>	Interface</vt:lpstr>
      <vt:lpstr>	Interface</vt:lpstr>
      <vt:lpstr>	Interface</vt:lpstr>
      <vt:lpstr> Interface  </vt:lpstr>
      <vt:lpstr> Interface  </vt:lpstr>
      <vt:lpstr>	Interface </vt:lpstr>
      <vt:lpstr>Ví dụ về thừa kế (extends) </vt:lpstr>
      <vt:lpstr>	Interface </vt:lpstr>
      <vt:lpstr>	Interface </vt:lpstr>
      <vt:lpstr>	Interface </vt:lpstr>
      <vt:lpstr>UML</vt:lpstr>
      <vt:lpstr>UML</vt:lpstr>
      <vt:lpstr>Biểu đồ lớp</vt:lpstr>
      <vt:lpstr>Lớp</vt:lpstr>
      <vt:lpstr>Phạm vi truy cập</vt:lpstr>
      <vt:lpstr>Thành viên lớp</vt:lpstr>
      <vt:lpstr>Ngoại lệ (exception)</vt:lpstr>
      <vt:lpstr>Ngoại lệ (exception)</vt:lpstr>
      <vt:lpstr>Mục đích của xử lý ngoại lệ</vt:lpstr>
      <vt:lpstr>Mục đích của xử lý ngoại lệ</vt:lpstr>
      <vt:lpstr>Xử lý ngoại lệ trong Java</vt:lpstr>
      <vt:lpstr>Khối try/catch</vt:lpstr>
      <vt:lpstr>Lớp Exception</vt:lpstr>
      <vt:lpstr>Một số lớp con của Exception</vt:lpstr>
      <vt:lpstr>	Xử lý ngoại lệ trong Java</vt:lpstr>
      <vt:lpstr>	Xử lý ngoại lệ trong Java</vt:lpstr>
      <vt:lpstr>	Xử lý ngoại lệ trong Java</vt:lpstr>
      <vt:lpstr>	Xử lý ngoại lệ trong Java</vt:lpstr>
      <vt:lpstr>	Xử lý ngoại lệ trong Java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Môn: Lập trình Hướng đối tượng</dc:title>
  <dc:creator>Thanh Van</dc:creator>
  <cp:lastModifiedBy>ASUS</cp:lastModifiedBy>
  <cp:revision>158</cp:revision>
  <dcterms:created xsi:type="dcterms:W3CDTF">2014-08-22T11:10:00Z</dcterms:created>
  <dcterms:modified xsi:type="dcterms:W3CDTF">2021-11-10T09:51:55Z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20F77190472A458C968E9AB1A6D5811C</vt:lpwstr>
  </property>
</Properties>
</file>